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53" r:id="rId3"/>
    <p:sldId id="360" r:id="rId4"/>
    <p:sldId id="372" r:id="rId5"/>
    <p:sldId id="373" r:id="rId6"/>
    <p:sldId id="355" r:id="rId7"/>
    <p:sldId id="356" r:id="rId8"/>
    <p:sldId id="357" r:id="rId9"/>
    <p:sldId id="358" r:id="rId10"/>
    <p:sldId id="359" r:id="rId11"/>
    <p:sldId id="361" r:id="rId12"/>
    <p:sldId id="362" r:id="rId13"/>
    <p:sldId id="371" r:id="rId14"/>
    <p:sldId id="363" r:id="rId15"/>
    <p:sldId id="365" r:id="rId16"/>
    <p:sldId id="366" r:id="rId17"/>
    <p:sldId id="367" r:id="rId18"/>
    <p:sldId id="374" r:id="rId19"/>
    <p:sldId id="369" r:id="rId20"/>
    <p:sldId id="35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FF"/>
    <a:srgbClr val="FF0000"/>
    <a:srgbClr val="FFFF00"/>
    <a:srgbClr val="00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90" autoAdjust="0"/>
    <p:restoredTop sz="97433" autoAdjust="0"/>
  </p:normalViewPr>
  <p:slideViewPr>
    <p:cSldViewPr snapToGrid="0">
      <p:cViewPr varScale="1">
        <p:scale>
          <a:sx n="162" d="100"/>
          <a:sy n="162" d="100"/>
        </p:scale>
        <p:origin x="86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16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85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955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800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404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93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47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37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57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82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174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229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158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98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730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731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57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220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10" Type="http://schemas.openxmlformats.org/officeDocument/2006/relationships/image" Target="../media/image59.png"/><Relationship Id="rId4" Type="http://schemas.openxmlformats.org/officeDocument/2006/relationships/image" Target="../media/image52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changhee09/%EC%95%88%EB%93%9C%EB%A1%9C%EC%9D%B4%EB%93%9C-%EB%8D%B0%EC%9D%B4%ED%84%B0%EC%99%80-%ED%8C%8C%EC%9D%BC-%EC%A0%80%EC%9E%A5-%EB%B0%8F-%EC%A0%80%EC%9E%A5%EC%86%8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Ch11 &amp; Ch12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컨텐츠 제공자 </a:t>
            </a:r>
            <a:r>
              <a:rPr lang="en-US" altLang="ko-KR" sz="1500" dirty="0"/>
              <a:t>(Content Provider)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50" y="962318"/>
            <a:ext cx="4438651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다른</a:t>
            </a:r>
            <a:r>
              <a:rPr lang="en-US" altLang="ko-KR" sz="1000" dirty="0"/>
              <a:t> application</a:t>
            </a:r>
            <a:r>
              <a:rPr lang="ko-KR" altLang="en-US" sz="1000" dirty="0"/>
              <a:t>에 </a:t>
            </a:r>
            <a:r>
              <a:rPr lang="en-US" altLang="ko-KR" sz="1000" dirty="0"/>
              <a:t>data</a:t>
            </a:r>
            <a:r>
              <a:rPr lang="ko-KR" altLang="en-US" sz="1000" dirty="0"/>
              <a:t>를 공급하는 역할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Data </a:t>
            </a:r>
            <a:r>
              <a:rPr lang="ko-KR" altLang="en-US" sz="1000" dirty="0"/>
              <a:t>공급을 </a:t>
            </a:r>
            <a:r>
              <a:rPr lang="ko-KR" altLang="en-US" sz="1000" dirty="0" err="1"/>
              <a:t>추상화하여</a:t>
            </a:r>
            <a:r>
              <a:rPr lang="ko-KR" altLang="en-US" sz="1000" dirty="0"/>
              <a:t> </a:t>
            </a:r>
            <a:r>
              <a:rPr lang="en-US" altLang="ko-KR" sz="1000" dirty="0"/>
              <a:t>data </a:t>
            </a:r>
            <a:r>
              <a:rPr lang="ko-KR" altLang="en-US" sz="1000" dirty="0"/>
              <a:t>계층과 </a:t>
            </a:r>
            <a:r>
              <a:rPr lang="en-US" altLang="ko-KR" sz="1000" dirty="0"/>
              <a:t>application </a:t>
            </a:r>
            <a:r>
              <a:rPr lang="ko-KR" altLang="en-US" sz="1000" dirty="0"/>
              <a:t>계층을 분리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이 </a:t>
            </a:r>
            <a:r>
              <a:rPr lang="en-US" altLang="ko-KR" sz="1000" dirty="0"/>
              <a:t>app data</a:t>
            </a:r>
            <a:r>
              <a:rPr lang="ko-KR" altLang="en-US" sz="1000" dirty="0"/>
              <a:t>에 안전하게 액세스하여 이를 수정할 수 있도록 허용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Ch11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8391" y="896701"/>
            <a:ext cx="1620000" cy="28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F09E38-DC04-394E-59E0-2364BB357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07" y="4136822"/>
            <a:ext cx="5144541" cy="19303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CC6C7E-CD6F-34D5-8877-E1F83A9E7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707" y="896701"/>
            <a:ext cx="5144541" cy="273645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FB360F-A14D-F015-CC2F-82C7F5E143DC}"/>
              </a:ext>
            </a:extLst>
          </p:cNvPr>
          <p:cNvSpPr/>
          <p:nvPr/>
        </p:nvSpPr>
        <p:spPr>
          <a:xfrm>
            <a:off x="4980350" y="2247544"/>
            <a:ext cx="2366600" cy="46390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F3C11E-3306-BEB5-2F2B-3B2548AFEE9B}"/>
              </a:ext>
            </a:extLst>
          </p:cNvPr>
          <p:cNvSpPr/>
          <p:nvPr/>
        </p:nvSpPr>
        <p:spPr>
          <a:xfrm>
            <a:off x="5107350" y="5089276"/>
            <a:ext cx="3020650" cy="5812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BEEBE-AB53-E983-479C-4BC6145EBFF7}"/>
              </a:ext>
            </a:extLst>
          </p:cNvPr>
          <p:cNvSpPr txBox="1"/>
          <p:nvPr/>
        </p:nvSpPr>
        <p:spPr>
          <a:xfrm>
            <a:off x="7346950" y="2118223"/>
            <a:ext cx="5640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</a:rPr>
              <a:t>필수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D6AEF4-BB08-6CE3-2386-15D5576B9137}"/>
              </a:ext>
            </a:extLst>
          </p:cNvPr>
          <p:cNvSpPr/>
          <p:nvPr/>
        </p:nvSpPr>
        <p:spPr>
          <a:xfrm>
            <a:off x="4804707" y="1450519"/>
            <a:ext cx="5144540" cy="20546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FA5188A-FFFB-786D-0626-E7B5A0F1E1A6}"/>
              </a:ext>
            </a:extLst>
          </p:cNvPr>
          <p:cNvCxnSpPr>
            <a:cxnSpLocks/>
          </p:cNvCxnSpPr>
          <p:nvPr/>
        </p:nvCxnSpPr>
        <p:spPr>
          <a:xfrm flipV="1">
            <a:off x="7823200" y="3505199"/>
            <a:ext cx="546100" cy="1584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693D8A-6150-B6E0-13AF-294417A80B66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9949247" y="2336701"/>
            <a:ext cx="209144" cy="141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95996F-F342-8031-C6A1-ADF71112D1E5}"/>
              </a:ext>
            </a:extLst>
          </p:cNvPr>
          <p:cNvSpPr txBox="1"/>
          <p:nvPr/>
        </p:nvSpPr>
        <p:spPr>
          <a:xfrm>
            <a:off x="311150" y="2477859"/>
            <a:ext cx="4438651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en-US" altLang="ko-KR" sz="1000" dirty="0" err="1"/>
              <a:t>ContentResolver</a:t>
            </a:r>
            <a:r>
              <a:rPr lang="en-US" altLang="ko-KR" sz="1000" dirty="0"/>
              <a:t> </a:t>
            </a:r>
            <a:r>
              <a:rPr lang="ko-KR" altLang="en-US" sz="1000" dirty="0"/>
              <a:t>객체가 </a:t>
            </a:r>
            <a:r>
              <a:rPr lang="en-US" altLang="ko-KR" sz="1000" dirty="0" err="1"/>
              <a:t>ContentProvider</a:t>
            </a:r>
            <a:r>
              <a:rPr lang="ko-KR" altLang="en-US" sz="1000" dirty="0"/>
              <a:t>에 </a:t>
            </a:r>
            <a:r>
              <a:rPr lang="en-US" altLang="ko-KR" sz="1000" dirty="0"/>
              <a:t>data</a:t>
            </a:r>
            <a:r>
              <a:rPr lang="ko-KR" altLang="en-US" sz="1000" dirty="0"/>
              <a:t>를 요청하게 되고 </a:t>
            </a:r>
            <a:r>
              <a:rPr lang="en-US" altLang="ko-KR" sz="1000" dirty="0" err="1"/>
              <a:t>ContentProvider</a:t>
            </a:r>
            <a:r>
              <a:rPr lang="ko-KR" altLang="en-US" sz="1000" dirty="0"/>
              <a:t>는 요청된 작업을 </a:t>
            </a:r>
            <a:r>
              <a:rPr lang="ko-KR" altLang="en-US" sz="1000" dirty="0" err="1"/>
              <a:t>싱행하고</a:t>
            </a:r>
            <a:r>
              <a:rPr lang="ko-KR" altLang="en-US" sz="1000" dirty="0"/>
              <a:t> 결과를 반환하는 구조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74783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데이터 저장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50" y="640665"/>
            <a:ext cx="6435003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Data</a:t>
            </a:r>
            <a:r>
              <a:rPr lang="ko-KR" altLang="en-US" sz="1200" dirty="0"/>
              <a:t>를 저장하는 방법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앱 개별 저장소 </a:t>
            </a:r>
            <a:r>
              <a:rPr lang="en-US" altLang="ko-KR" sz="1000" b="1" dirty="0"/>
              <a:t>(App-specific Storage)</a:t>
            </a:r>
            <a:br>
              <a:rPr lang="en-US" altLang="ko-KR" sz="1000" dirty="0"/>
            </a:br>
            <a:r>
              <a:rPr lang="en-US" altLang="ko-KR" sz="1000" dirty="0"/>
              <a:t>- App </a:t>
            </a:r>
            <a:r>
              <a:rPr lang="ko-KR" altLang="en-US" sz="1000" dirty="0"/>
              <a:t>전용으로 사용하는 </a:t>
            </a:r>
            <a:r>
              <a:rPr lang="en-US" altLang="ko-KR" sz="1000" dirty="0"/>
              <a:t>data</a:t>
            </a:r>
            <a:r>
              <a:rPr lang="ko-KR" altLang="en-US" sz="1000" dirty="0"/>
              <a:t>를 내부</a:t>
            </a:r>
            <a:r>
              <a:rPr lang="en-US" altLang="ko-KR" sz="1000" dirty="0"/>
              <a:t> </a:t>
            </a:r>
            <a:r>
              <a:rPr lang="ko-KR" altLang="en-US" sz="1000" dirty="0"/>
              <a:t>저장소의 전용 디렉토리 또는 외부 저장소 내의 전용 디렉토리에 파일 형태로 저장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공유 저장소 </a:t>
            </a:r>
            <a:r>
              <a:rPr lang="en-US" altLang="ko-KR" sz="1000" b="1" dirty="0"/>
              <a:t>(Shared Storage)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다른 앱과 공유하려는 파일을 저장 </a:t>
            </a:r>
            <a:r>
              <a:rPr lang="en-US" altLang="ko-KR" sz="1000" dirty="0"/>
              <a:t>(</a:t>
            </a:r>
            <a:r>
              <a:rPr lang="ko-KR" altLang="en-US" sz="1000" dirty="0"/>
              <a:t>문서</a:t>
            </a:r>
            <a:r>
              <a:rPr lang="en-US" altLang="ko-KR" sz="1000" dirty="0"/>
              <a:t>, </a:t>
            </a:r>
            <a:r>
              <a:rPr lang="ko-KR" altLang="en-US" sz="1000" dirty="0"/>
              <a:t>사진</a:t>
            </a:r>
            <a:r>
              <a:rPr lang="en-US" altLang="ko-KR" sz="1000" dirty="0"/>
              <a:t>, </a:t>
            </a:r>
            <a:r>
              <a:rPr lang="ko-KR" altLang="en-US" sz="1000" dirty="0"/>
              <a:t>동영상 등</a:t>
            </a:r>
            <a:r>
              <a:rPr lang="en-US" altLang="ko-KR" sz="1000" dirty="0"/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환경설정 </a:t>
            </a:r>
            <a:r>
              <a:rPr lang="en-US" altLang="ko-KR" sz="1000" b="1" dirty="0"/>
              <a:t>(Preferences)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개인적인 </a:t>
            </a:r>
            <a:r>
              <a:rPr lang="en-US" altLang="ko-KR" sz="1000" dirty="0"/>
              <a:t>data</a:t>
            </a:r>
            <a:r>
              <a:rPr lang="ko-KR" altLang="en-US" sz="1000" dirty="0"/>
              <a:t>나 원시 </a:t>
            </a:r>
            <a:r>
              <a:rPr lang="en-US" altLang="ko-KR" sz="1000" dirty="0"/>
              <a:t>data</a:t>
            </a:r>
            <a:r>
              <a:rPr lang="ko-KR" altLang="en-US" sz="1000" dirty="0"/>
              <a:t>를 </a:t>
            </a:r>
            <a:r>
              <a:rPr lang="en-US" altLang="ko-KR" sz="1000" dirty="0"/>
              <a:t>(key-value) </a:t>
            </a:r>
            <a:r>
              <a:rPr lang="ko-KR" altLang="en-US" sz="1000" dirty="0"/>
              <a:t>형태로 저장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데이터베이스 </a:t>
            </a:r>
            <a:r>
              <a:rPr lang="en-US" altLang="ko-KR" sz="1000" b="1" dirty="0"/>
              <a:t>(Databases)</a:t>
            </a:r>
            <a:br>
              <a:rPr lang="en-US" altLang="ko-KR" sz="1000" b="1" dirty="0"/>
            </a:br>
            <a:r>
              <a:rPr lang="en-US" altLang="ko-KR" sz="1000" dirty="0"/>
              <a:t>- Room </a:t>
            </a:r>
            <a:r>
              <a:rPr lang="ko-KR" altLang="en-US" sz="1000" dirty="0"/>
              <a:t>라이브러리를 사용하여 구조화된 </a:t>
            </a:r>
            <a:r>
              <a:rPr lang="en-US" altLang="ko-KR" sz="1000" dirty="0"/>
              <a:t>data</a:t>
            </a:r>
            <a:r>
              <a:rPr lang="ko-KR" altLang="en-US" sz="1000" dirty="0"/>
              <a:t>를 저장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네트워크 연결 </a:t>
            </a:r>
            <a:r>
              <a:rPr lang="en-US" altLang="ko-KR" sz="1000" b="1" dirty="0"/>
              <a:t>(Network Cloud)</a:t>
            </a:r>
            <a:br>
              <a:rPr lang="en-US" altLang="ko-KR" sz="1000" dirty="0"/>
            </a:br>
            <a:r>
              <a:rPr lang="en-US" altLang="ko-KR" sz="1000" dirty="0"/>
              <a:t>- Data</a:t>
            </a:r>
            <a:r>
              <a:rPr lang="ko-KR" altLang="en-US" sz="1000" dirty="0"/>
              <a:t>를 </a:t>
            </a:r>
            <a:r>
              <a:rPr lang="en-US" altLang="ko-KR" sz="1000" dirty="0"/>
              <a:t>cloud </a:t>
            </a:r>
            <a:r>
              <a:rPr lang="ko-KR" altLang="en-US" sz="1000" dirty="0"/>
              <a:t>서버에 저장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95996F-F342-8031-C6A1-ADF71112D1E5}"/>
              </a:ext>
            </a:extLst>
          </p:cNvPr>
          <p:cNvSpPr txBox="1"/>
          <p:nvPr/>
        </p:nvSpPr>
        <p:spPr>
          <a:xfrm>
            <a:off x="308175" y="3888802"/>
            <a:ext cx="4438651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스마트폰 내부의 저장 공간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b="1" dirty="0"/>
              <a:t>내부 저장소 </a:t>
            </a:r>
            <a:r>
              <a:rPr lang="en-US" altLang="ko-KR" sz="1000" b="1" dirty="0"/>
              <a:t>(Internal Storage)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 </a:t>
            </a:r>
            <a:r>
              <a:rPr lang="ko-KR" altLang="en-US" sz="1000" dirty="0"/>
              <a:t>자체는 기본적으로 내부 저장소에 저장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내부 저장소에 저장되는 파일은 해당 </a:t>
            </a:r>
            <a:r>
              <a:rPr lang="en-US" altLang="ko-KR" sz="1000" dirty="0"/>
              <a:t>app</a:t>
            </a:r>
            <a:r>
              <a:rPr lang="ko-KR" altLang="en-US" sz="1000" dirty="0"/>
              <a:t>만 접근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</a:t>
            </a:r>
            <a:r>
              <a:rPr lang="ko-KR" altLang="en-US" sz="1000" dirty="0"/>
              <a:t>을 제거하면 내부 저장소의 파일들도 같이 제거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b="1" dirty="0"/>
              <a:t>외부 저장소 </a:t>
            </a:r>
            <a:r>
              <a:rPr lang="en-US" altLang="ko-KR" sz="1000" b="1" dirty="0"/>
              <a:t>(External Storage)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개별 </a:t>
            </a:r>
            <a:r>
              <a:rPr lang="en-US" altLang="ko-KR" sz="1000" dirty="0"/>
              <a:t>app</a:t>
            </a:r>
            <a:r>
              <a:rPr lang="ko-KR" altLang="en-US" sz="1000" dirty="0"/>
              <a:t> 공간과 공용 공간이 존재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공용 공간은 다른 </a:t>
            </a:r>
            <a:r>
              <a:rPr lang="en-US" altLang="ko-KR" sz="1000" dirty="0"/>
              <a:t>app</a:t>
            </a:r>
            <a:r>
              <a:rPr lang="ko-KR" altLang="en-US" sz="1000" dirty="0"/>
              <a:t>에서 적절한 권한이 있는 경우 액세스</a:t>
            </a:r>
            <a:r>
              <a:rPr lang="en-US" altLang="ko-KR" sz="1000" dirty="0"/>
              <a:t> </a:t>
            </a:r>
            <a:r>
              <a:rPr lang="ko-KR" altLang="en-US" sz="1000" dirty="0"/>
              <a:t>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개별 </a:t>
            </a:r>
            <a:r>
              <a:rPr lang="en-US" altLang="ko-KR" sz="1000" dirty="0"/>
              <a:t>app </a:t>
            </a:r>
            <a:r>
              <a:rPr lang="ko-KR" altLang="en-US" sz="1000" dirty="0"/>
              <a:t>공간은 다른 </a:t>
            </a:r>
            <a:r>
              <a:rPr lang="en-US" altLang="ko-KR" sz="1000" dirty="0"/>
              <a:t>app</a:t>
            </a:r>
            <a:r>
              <a:rPr lang="ko-KR" altLang="en-US" sz="1000" dirty="0"/>
              <a:t>에서 액세스 불가능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</a:t>
            </a:r>
            <a:r>
              <a:rPr lang="ko-KR" altLang="en-US" sz="1000" dirty="0"/>
              <a:t>을 제거하여도 외부 저장소의 공용 공간에 저장된 파일은 보존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외부 저장소의 개별 앱 공간 내 파일은 같이 제거</a:t>
            </a:r>
            <a:r>
              <a:rPr lang="en-US" altLang="ko-KR" sz="10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EB4F89-4073-51DF-1E2F-89229B42FD2B}"/>
              </a:ext>
            </a:extLst>
          </p:cNvPr>
          <p:cNvSpPr txBox="1"/>
          <p:nvPr/>
        </p:nvSpPr>
        <p:spPr>
          <a:xfrm>
            <a:off x="7818879" y="640665"/>
            <a:ext cx="4217451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저장 공간 선정 기준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데이터 저장에 필요한 공간의 크기</a:t>
            </a:r>
            <a:br>
              <a:rPr lang="en-US" altLang="ko-KR" sz="1000" b="1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큰 용량의 </a:t>
            </a:r>
            <a:r>
              <a:rPr lang="en-US" altLang="ko-KR" sz="1000" dirty="0"/>
              <a:t>data</a:t>
            </a:r>
            <a:r>
              <a:rPr lang="ko-KR" altLang="en-US" sz="1000" dirty="0"/>
              <a:t>는 외부 저장소 추천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내부 저장소에는 </a:t>
            </a:r>
            <a:r>
              <a:rPr lang="en-US" altLang="ko-KR" sz="1000" dirty="0"/>
              <a:t>app</a:t>
            </a:r>
            <a:r>
              <a:rPr lang="ko-KR" altLang="en-US" sz="1000" dirty="0"/>
              <a:t>별 데이터를 위한 공간이 제한되어 있음</a:t>
            </a:r>
            <a:br>
              <a:rPr lang="en-US" altLang="ko-KR" sz="1000" dirty="0"/>
            </a:b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안정적 액세스 여부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안정적인 </a:t>
            </a:r>
            <a:r>
              <a:rPr lang="en-US" altLang="ko-KR" sz="1000" dirty="0"/>
              <a:t>data </a:t>
            </a:r>
            <a:r>
              <a:rPr lang="ko-KR" altLang="en-US" sz="1000" dirty="0"/>
              <a:t>사용을 위해서는 내부 저장소 또는 </a:t>
            </a:r>
            <a:r>
              <a:rPr lang="en-US" altLang="ko-KR" sz="1000" dirty="0"/>
              <a:t>DB</a:t>
            </a:r>
            <a:r>
              <a:rPr lang="ko-KR" altLang="en-US" sz="1000" dirty="0"/>
              <a:t>에 저장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외부 저장소의 경우 언제든지 장치에서 제거 가능</a:t>
            </a:r>
            <a:br>
              <a:rPr lang="en-US" altLang="ko-KR" sz="1000" dirty="0"/>
            </a:b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저장 데이터의 종류</a:t>
            </a:r>
            <a:br>
              <a:rPr lang="en-US" altLang="ko-KR" sz="1000" dirty="0"/>
            </a:br>
            <a:r>
              <a:rPr lang="en-US" altLang="ko-KR" sz="1000" dirty="0"/>
              <a:t>- App</a:t>
            </a:r>
            <a:r>
              <a:rPr lang="ko-KR" altLang="en-US" sz="1000" dirty="0"/>
              <a:t>에만 의미 있는 </a:t>
            </a:r>
            <a:r>
              <a:rPr lang="en-US" altLang="ko-KR" sz="1000" dirty="0"/>
              <a:t>data</a:t>
            </a:r>
            <a:r>
              <a:rPr lang="ko-KR" altLang="en-US" sz="1000" dirty="0"/>
              <a:t>의 경우 앱 개별 저장소 사용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공유 가능한 미디어의 경우 공유 저장소 사용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구조화된 </a:t>
            </a:r>
            <a:r>
              <a:rPr lang="en-US" altLang="ko-KR" sz="1000" dirty="0"/>
              <a:t>data</a:t>
            </a:r>
            <a:r>
              <a:rPr lang="ko-KR" altLang="en-US" sz="1000" dirty="0"/>
              <a:t>의 경우 환경설정이나 </a:t>
            </a:r>
            <a:r>
              <a:rPr lang="en-US" altLang="ko-KR" sz="1000" dirty="0"/>
              <a:t>DB </a:t>
            </a:r>
            <a:r>
              <a:rPr lang="ko-KR" altLang="en-US" sz="1000" dirty="0"/>
              <a:t>사용</a:t>
            </a:r>
            <a:br>
              <a:rPr lang="en-US" altLang="ko-KR" sz="1000" dirty="0"/>
            </a:b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데이터의 공개 여부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민감한 정보는 내부 저장소</a:t>
            </a:r>
            <a:r>
              <a:rPr lang="en-US" altLang="ko-KR" sz="1000" dirty="0"/>
              <a:t>, </a:t>
            </a:r>
            <a:r>
              <a:rPr lang="ko-KR" altLang="en-US" sz="1000" dirty="0"/>
              <a:t>환경설정</a:t>
            </a:r>
            <a:r>
              <a:rPr lang="en-US" altLang="ko-KR" sz="1000" dirty="0"/>
              <a:t>, DB</a:t>
            </a:r>
            <a:r>
              <a:rPr lang="ko-KR" altLang="en-US" sz="1000" dirty="0"/>
              <a:t>를 사용</a:t>
            </a:r>
            <a:endParaRPr lang="en-US" altLang="ko-KR" sz="10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43DA443-B594-DB3F-F5B6-1AD97E512AAB}"/>
              </a:ext>
            </a:extLst>
          </p:cNvPr>
          <p:cNvGrpSpPr/>
          <p:nvPr/>
        </p:nvGrpSpPr>
        <p:grpSpPr>
          <a:xfrm>
            <a:off x="4341657" y="3940326"/>
            <a:ext cx="2466945" cy="2779174"/>
            <a:chOff x="4070658" y="3827299"/>
            <a:chExt cx="2466945" cy="277917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CA6BF05-5B50-BCF2-CA7A-4A6DDE088D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" r="90423" b="12601"/>
            <a:stretch/>
          </p:blipFill>
          <p:spPr bwMode="auto">
            <a:xfrm>
              <a:off x="4070658" y="3827299"/>
              <a:ext cx="353203" cy="2735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443254D7-15D9-CD3C-C992-2CE447BB42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42" b="11201"/>
            <a:stretch/>
          </p:blipFill>
          <p:spPr bwMode="auto">
            <a:xfrm>
              <a:off x="4407255" y="3827299"/>
              <a:ext cx="2130348" cy="2779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1549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0AD9935-8EA0-D2B9-D206-E2C2955FE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6304" y="823282"/>
            <a:ext cx="1620000" cy="28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E6B6FF-3A39-1DC3-5F8F-7903C3D5E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350" y="889050"/>
            <a:ext cx="2871497" cy="482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내부 저장소 </a:t>
            </a:r>
            <a:r>
              <a:rPr lang="en-US" altLang="ko-KR" sz="1500" dirty="0"/>
              <a:t>(Internal Storage)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46" y="3781706"/>
            <a:ext cx="1620000" cy="288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FB360F-A14D-F015-CC2F-82C7F5E143DC}"/>
              </a:ext>
            </a:extLst>
          </p:cNvPr>
          <p:cNvSpPr/>
          <p:nvPr/>
        </p:nvSpPr>
        <p:spPr>
          <a:xfrm>
            <a:off x="5612247" y="2482344"/>
            <a:ext cx="2366600" cy="126858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F3C11E-3306-BEB5-2F2B-3B2548AFEE9B}"/>
              </a:ext>
            </a:extLst>
          </p:cNvPr>
          <p:cNvSpPr/>
          <p:nvPr/>
        </p:nvSpPr>
        <p:spPr>
          <a:xfrm>
            <a:off x="5609142" y="4214141"/>
            <a:ext cx="2366600" cy="11615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BEEBE-AB53-E983-479C-4BC6145EBFF7}"/>
              </a:ext>
            </a:extLst>
          </p:cNvPr>
          <p:cNvSpPr txBox="1"/>
          <p:nvPr/>
        </p:nvSpPr>
        <p:spPr>
          <a:xfrm>
            <a:off x="5111531" y="4128343"/>
            <a:ext cx="5640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Write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693D8A-6150-B6E0-13AF-294417A80B66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 flipV="1">
            <a:off x="7975742" y="4794898"/>
            <a:ext cx="981150" cy="1773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6326E3-A4AD-7EF1-EA91-F3A270095A42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B1AF8D-E0F8-16AE-A175-5B30F19467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0850" y="823282"/>
            <a:ext cx="1620000" cy="288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A13EE96-2D4A-D9F0-D1AE-96DA8B7BD512}"/>
              </a:ext>
            </a:extLst>
          </p:cNvPr>
          <p:cNvSpPr/>
          <p:nvPr/>
        </p:nvSpPr>
        <p:spPr>
          <a:xfrm>
            <a:off x="8956892" y="6489873"/>
            <a:ext cx="328857" cy="1568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B7D347-2E4D-863D-27F2-8E2111F081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50" y="889050"/>
            <a:ext cx="4100286" cy="36567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A82E52-9A62-DE82-B6C5-95203B6AE3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50" y="4862399"/>
            <a:ext cx="4100286" cy="6063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BB97A5-CBF5-813A-BEDC-DA06F67EAEDC}"/>
              </a:ext>
            </a:extLst>
          </p:cNvPr>
          <p:cNvSpPr txBox="1"/>
          <p:nvPr/>
        </p:nvSpPr>
        <p:spPr>
          <a:xfrm>
            <a:off x="267981" y="5428386"/>
            <a:ext cx="259580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data/data/com.example.ch12_filetest01/files/test.txt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ECC4DB-7CB7-F43A-19E9-00FCFF076FB3}"/>
              </a:ext>
            </a:extLst>
          </p:cNvPr>
          <p:cNvSpPr txBox="1"/>
          <p:nvPr/>
        </p:nvSpPr>
        <p:spPr>
          <a:xfrm>
            <a:off x="229540" y="4614678"/>
            <a:ext cx="259580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내부 저장소</a:t>
            </a:r>
            <a:endParaRPr lang="en-US" altLang="ko-KR" sz="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FAD2B4-411E-EDCD-4498-AEE7680812E5}"/>
              </a:ext>
            </a:extLst>
          </p:cNvPr>
          <p:cNvSpPr/>
          <p:nvPr/>
        </p:nvSpPr>
        <p:spPr>
          <a:xfrm>
            <a:off x="8556304" y="3537674"/>
            <a:ext cx="328857" cy="1568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14996-7CD7-3016-1989-FB3139791742}"/>
              </a:ext>
            </a:extLst>
          </p:cNvPr>
          <p:cNvSpPr txBox="1"/>
          <p:nvPr/>
        </p:nvSpPr>
        <p:spPr>
          <a:xfrm>
            <a:off x="5111531" y="2423988"/>
            <a:ext cx="5640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Read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BCD49E1-13C8-4C9F-FDE1-766F809CA4F2}"/>
              </a:ext>
            </a:extLst>
          </p:cNvPr>
          <p:cNvCxnSpPr>
            <a:cxnSpLocks/>
            <a:stCxn id="6" idx="1"/>
            <a:endCxn id="31" idx="3"/>
          </p:cNvCxnSpPr>
          <p:nvPr/>
        </p:nvCxnSpPr>
        <p:spPr>
          <a:xfrm flipH="1" flipV="1">
            <a:off x="4415616" y="4477552"/>
            <a:ext cx="1193526" cy="317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C42EC6-E243-A20C-BEAE-EB16BD441B50}"/>
              </a:ext>
            </a:extLst>
          </p:cNvPr>
          <p:cNvSpPr/>
          <p:nvPr/>
        </p:nvSpPr>
        <p:spPr>
          <a:xfrm>
            <a:off x="944639" y="4409351"/>
            <a:ext cx="3470977" cy="13640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E4BFB27-B02B-BBA9-EC4F-89C19FB717AF}"/>
              </a:ext>
            </a:extLst>
          </p:cNvPr>
          <p:cNvSpPr/>
          <p:nvPr/>
        </p:nvSpPr>
        <p:spPr>
          <a:xfrm>
            <a:off x="703969" y="5043061"/>
            <a:ext cx="3703286" cy="33259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384D340-6D77-C1C5-DA87-B3E34F8545A4}"/>
              </a:ext>
            </a:extLst>
          </p:cNvPr>
          <p:cNvCxnSpPr>
            <a:cxnSpLocks/>
            <a:stCxn id="31" idx="3"/>
            <a:endCxn id="3" idx="1"/>
          </p:cNvCxnSpPr>
          <p:nvPr/>
        </p:nvCxnSpPr>
        <p:spPr>
          <a:xfrm flipV="1">
            <a:off x="4415616" y="3116636"/>
            <a:ext cx="1196631" cy="13609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A78388F-B338-9E49-4F38-A214A47B8E60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7978847" y="2171753"/>
            <a:ext cx="2268418" cy="9448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7D1DE93-1171-DFE7-E13F-17DB4F973898}"/>
              </a:ext>
            </a:extLst>
          </p:cNvPr>
          <p:cNvSpPr/>
          <p:nvPr/>
        </p:nvSpPr>
        <p:spPr>
          <a:xfrm>
            <a:off x="10247265" y="2054337"/>
            <a:ext cx="433435" cy="2348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BDB50B9-80EC-4985-ECA1-CACCDD98A5F0}"/>
              </a:ext>
            </a:extLst>
          </p:cNvPr>
          <p:cNvCxnSpPr>
            <a:stCxn id="31" idx="2"/>
            <a:endCxn id="32" idx="0"/>
          </p:cNvCxnSpPr>
          <p:nvPr/>
        </p:nvCxnSpPr>
        <p:spPr>
          <a:xfrm flipH="1">
            <a:off x="2555612" y="4545752"/>
            <a:ext cx="124516" cy="4973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9F4D2D3-55F2-CC51-19CB-3B4A338B2063}"/>
              </a:ext>
            </a:extLst>
          </p:cNvPr>
          <p:cNvSpPr txBox="1"/>
          <p:nvPr/>
        </p:nvSpPr>
        <p:spPr>
          <a:xfrm>
            <a:off x="5051078" y="5715050"/>
            <a:ext cx="2595807" cy="1176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/>
              <a:t>파일 열기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en-US" altLang="ko-KR" sz="800" dirty="0" err="1"/>
              <a:t>openFileOutput</a:t>
            </a:r>
            <a:r>
              <a:rPr lang="en-US" altLang="ko-KR" sz="800" dirty="0"/>
              <a:t>(), </a:t>
            </a:r>
            <a:r>
              <a:rPr lang="en-US" altLang="ko-KR" sz="800" dirty="0" err="1"/>
              <a:t>openFileInput</a:t>
            </a:r>
            <a:r>
              <a:rPr lang="en-US" altLang="ko-KR" sz="800" dirty="0"/>
              <a:t>()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/>
              <a:t>파일 쓰기</a:t>
            </a:r>
            <a:r>
              <a:rPr lang="en-US" altLang="ko-KR" sz="800" dirty="0"/>
              <a:t>, </a:t>
            </a:r>
            <a:r>
              <a:rPr lang="ko-KR" altLang="en-US" sz="800" dirty="0"/>
              <a:t>읽기</a:t>
            </a:r>
            <a:br>
              <a:rPr lang="en-US" altLang="ko-KR" sz="800" dirty="0"/>
            </a:br>
            <a:r>
              <a:rPr lang="en-US" altLang="ko-KR" sz="800" dirty="0"/>
              <a:t>- write(), read()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/>
              <a:t>파일 닫기</a:t>
            </a:r>
            <a:br>
              <a:rPr lang="en-US" altLang="ko-KR" sz="800" dirty="0"/>
            </a:br>
            <a:r>
              <a:rPr lang="en-US" altLang="ko-KR" sz="800" dirty="0"/>
              <a:t>- close()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B11D0B-8D68-36DF-CC8C-1E750426CDFA}"/>
              </a:ext>
            </a:extLst>
          </p:cNvPr>
          <p:cNvSpPr txBox="1"/>
          <p:nvPr/>
        </p:nvSpPr>
        <p:spPr>
          <a:xfrm>
            <a:off x="0" y="6630687"/>
            <a:ext cx="2595807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FileInputStream.available(): </a:t>
            </a:r>
            <a:r>
              <a:rPr lang="ko-KR" altLang="en-US" sz="600" dirty="0"/>
              <a:t>읽을 수 있는 </a:t>
            </a:r>
            <a:r>
              <a:rPr lang="en-US" altLang="ko-KR" sz="600" dirty="0"/>
              <a:t>byte </a:t>
            </a:r>
            <a:r>
              <a:rPr lang="ko-KR" altLang="en-US" sz="600" dirty="0"/>
              <a:t>수를 반환</a:t>
            </a:r>
            <a:endParaRPr lang="en-US" altLang="ko-KR" sz="600" dirty="0"/>
          </a:p>
        </p:txBody>
      </p:sp>
    </p:spTree>
    <p:extLst>
      <p:ext uri="{BB962C8B-B14F-4D97-AF65-F5344CB8AC3E}">
        <p14:creationId xmlns:p14="http://schemas.microsoft.com/office/powerpoint/2010/main" val="3457525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0003CA41-8064-9749-5332-0A0C51B74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2919" y="823282"/>
            <a:ext cx="1620000" cy="288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944FFC7-EA03-5C5E-0914-D414A0642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4780" y="3769335"/>
            <a:ext cx="1620000" cy="28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6C80253-A4C5-D9FC-26CF-0EB779612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81" y="3639130"/>
            <a:ext cx="4094616" cy="9059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968352-7260-16CA-81E9-34CA06638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174" y="776188"/>
            <a:ext cx="2859960" cy="57452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6910B43-2D66-63CA-5624-457944387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081" y="4905158"/>
            <a:ext cx="4096535" cy="4863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0AD9935-8EA0-D2B9-D206-E2C2955FE2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6304" y="823282"/>
            <a:ext cx="1620000" cy="28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외부 저장소 </a:t>
            </a:r>
            <a:r>
              <a:rPr lang="en-US" altLang="ko-KR" sz="1500" dirty="0"/>
              <a:t>(External Storage)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FB360F-A14D-F015-CC2F-82C7F5E143DC}"/>
              </a:ext>
            </a:extLst>
          </p:cNvPr>
          <p:cNvSpPr/>
          <p:nvPr/>
        </p:nvSpPr>
        <p:spPr>
          <a:xfrm>
            <a:off x="5423872" y="3110481"/>
            <a:ext cx="2431261" cy="140657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F3C11E-3306-BEB5-2F2B-3B2548AFEE9B}"/>
              </a:ext>
            </a:extLst>
          </p:cNvPr>
          <p:cNvSpPr/>
          <p:nvPr/>
        </p:nvSpPr>
        <p:spPr>
          <a:xfrm>
            <a:off x="5423872" y="5146596"/>
            <a:ext cx="2431260" cy="10510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BEEBE-AB53-E983-479C-4BC6145EBFF7}"/>
              </a:ext>
            </a:extLst>
          </p:cNvPr>
          <p:cNvSpPr txBox="1"/>
          <p:nvPr/>
        </p:nvSpPr>
        <p:spPr>
          <a:xfrm>
            <a:off x="5373011" y="4801164"/>
            <a:ext cx="5640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Write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693D8A-6150-B6E0-13AF-294417A80B66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 flipV="1">
            <a:off x="7855132" y="5672098"/>
            <a:ext cx="1031617" cy="8862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6326E3-A4AD-7EF1-EA91-F3A270095A42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13EE96-2D4A-D9F0-D1AE-96DA8B7BD512}"/>
              </a:ext>
            </a:extLst>
          </p:cNvPr>
          <p:cNvSpPr/>
          <p:nvPr/>
        </p:nvSpPr>
        <p:spPr>
          <a:xfrm>
            <a:off x="8886749" y="6479956"/>
            <a:ext cx="328857" cy="1568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BB97A5-CBF5-813A-BEDC-DA06F67EAEDC}"/>
              </a:ext>
            </a:extLst>
          </p:cNvPr>
          <p:cNvSpPr txBox="1"/>
          <p:nvPr/>
        </p:nvSpPr>
        <p:spPr>
          <a:xfrm>
            <a:off x="311150" y="5335009"/>
            <a:ext cx="345796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sdcard/Android/com.example.ch12_filetest02/files/test.txt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ECC4DB-7CB7-F43A-19E9-00FCFF076FB3}"/>
              </a:ext>
            </a:extLst>
          </p:cNvPr>
          <p:cNvSpPr txBox="1"/>
          <p:nvPr/>
        </p:nvSpPr>
        <p:spPr>
          <a:xfrm>
            <a:off x="240157" y="4663542"/>
            <a:ext cx="259580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외부 저장소</a:t>
            </a:r>
            <a:endParaRPr lang="en-US" altLang="ko-KR" sz="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FAD2B4-411E-EDCD-4498-AEE7680812E5}"/>
              </a:ext>
            </a:extLst>
          </p:cNvPr>
          <p:cNvSpPr/>
          <p:nvPr/>
        </p:nvSpPr>
        <p:spPr>
          <a:xfrm>
            <a:off x="8556304" y="3537674"/>
            <a:ext cx="328857" cy="1568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14996-7CD7-3016-1989-FB3139791742}"/>
              </a:ext>
            </a:extLst>
          </p:cNvPr>
          <p:cNvSpPr txBox="1"/>
          <p:nvPr/>
        </p:nvSpPr>
        <p:spPr>
          <a:xfrm>
            <a:off x="5343078" y="2763647"/>
            <a:ext cx="5640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Read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BCD49E1-13C8-4C9F-FDE1-766F809CA4F2}"/>
              </a:ext>
            </a:extLst>
          </p:cNvPr>
          <p:cNvCxnSpPr>
            <a:cxnSpLocks/>
            <a:stCxn id="6" idx="1"/>
            <a:endCxn id="31" idx="3"/>
          </p:cNvCxnSpPr>
          <p:nvPr/>
        </p:nvCxnSpPr>
        <p:spPr>
          <a:xfrm flipH="1" flipV="1">
            <a:off x="4415616" y="4493260"/>
            <a:ext cx="1008256" cy="117883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C42EC6-E243-A20C-BEAE-EB16BD441B50}"/>
              </a:ext>
            </a:extLst>
          </p:cNvPr>
          <p:cNvSpPr/>
          <p:nvPr/>
        </p:nvSpPr>
        <p:spPr>
          <a:xfrm>
            <a:off x="703969" y="4440768"/>
            <a:ext cx="3711647" cy="10498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E4BFB27-B02B-BBA9-EC4F-89C19FB717AF}"/>
              </a:ext>
            </a:extLst>
          </p:cNvPr>
          <p:cNvSpPr/>
          <p:nvPr/>
        </p:nvSpPr>
        <p:spPr>
          <a:xfrm>
            <a:off x="703969" y="5184775"/>
            <a:ext cx="3703286" cy="20677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384D340-6D77-C1C5-DA87-B3E34F8545A4}"/>
              </a:ext>
            </a:extLst>
          </p:cNvPr>
          <p:cNvCxnSpPr>
            <a:cxnSpLocks/>
            <a:stCxn id="31" idx="3"/>
            <a:endCxn id="3" idx="1"/>
          </p:cNvCxnSpPr>
          <p:nvPr/>
        </p:nvCxnSpPr>
        <p:spPr>
          <a:xfrm flipV="1">
            <a:off x="4415616" y="3813770"/>
            <a:ext cx="1008256" cy="67949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A78388F-B338-9E49-4F38-A214A47B8E60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7855133" y="2171753"/>
            <a:ext cx="2392132" cy="164201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7D1DE93-1171-DFE7-E13F-17DB4F973898}"/>
              </a:ext>
            </a:extLst>
          </p:cNvPr>
          <p:cNvSpPr/>
          <p:nvPr/>
        </p:nvSpPr>
        <p:spPr>
          <a:xfrm>
            <a:off x="10247265" y="2054337"/>
            <a:ext cx="433435" cy="2348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BDB50B9-80EC-4985-ECA1-CACCDD98A5F0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2555612" y="4545752"/>
            <a:ext cx="4181" cy="6390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DB11D0B-8D68-36DF-CC8C-1E750426CDFA}"/>
              </a:ext>
            </a:extLst>
          </p:cNvPr>
          <p:cNvSpPr txBox="1"/>
          <p:nvPr/>
        </p:nvSpPr>
        <p:spPr>
          <a:xfrm>
            <a:off x="0" y="6630687"/>
            <a:ext cx="3979405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/>
              <a:t>외부 저장소의 공용 공간에 접근하고 싶다면 </a:t>
            </a:r>
            <a:r>
              <a:rPr lang="en-US" altLang="ko-KR" sz="600" dirty="0"/>
              <a:t>getExternalStoragePublicDirectory() method</a:t>
            </a:r>
            <a:r>
              <a:rPr lang="ko-KR" altLang="en-US" sz="600" dirty="0"/>
              <a:t>를 사용</a:t>
            </a:r>
            <a:endParaRPr lang="en-US" altLang="ko-KR" sz="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8A38BA-DADB-67D5-03BE-9347D82A6A6D}"/>
              </a:ext>
            </a:extLst>
          </p:cNvPr>
          <p:cNvSpPr/>
          <p:nvPr/>
        </p:nvSpPr>
        <p:spPr>
          <a:xfrm>
            <a:off x="3117849" y="5051082"/>
            <a:ext cx="489305" cy="13369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669F9E9A-46CA-3930-5062-B5910A9647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50" y="1362320"/>
            <a:ext cx="4094617" cy="56477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59EA1C1-B6F7-7126-6436-353F16179577}"/>
              </a:ext>
            </a:extLst>
          </p:cNvPr>
          <p:cNvSpPr txBox="1"/>
          <p:nvPr/>
        </p:nvSpPr>
        <p:spPr>
          <a:xfrm>
            <a:off x="240157" y="1102178"/>
            <a:ext cx="259580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Manifest </a:t>
            </a:r>
            <a:r>
              <a:rPr lang="ko-KR" altLang="en-US" sz="800" dirty="0"/>
              <a:t>파일</a:t>
            </a:r>
            <a:endParaRPr lang="en-US" altLang="ko-KR" sz="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C5DC80-D7CC-CB75-3A86-5B81760D0A00}"/>
              </a:ext>
            </a:extLst>
          </p:cNvPr>
          <p:cNvSpPr txBox="1"/>
          <p:nvPr/>
        </p:nvSpPr>
        <p:spPr>
          <a:xfrm>
            <a:off x="240157" y="2078741"/>
            <a:ext cx="3739249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getExternalStorageState(): </a:t>
            </a:r>
            <a:r>
              <a:rPr lang="ko-KR" altLang="en-US" sz="800" dirty="0"/>
              <a:t>외부 미디어가 있는지 확인</a:t>
            </a:r>
            <a:endParaRPr lang="en-US" altLang="ko-KR" sz="800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31CB3356-C0DA-195B-81CE-77EE66FF201C}"/>
              </a:ext>
            </a:extLst>
          </p:cNvPr>
          <p:cNvCxnSpPr>
            <a:cxnSpLocks/>
          </p:cNvCxnSpPr>
          <p:nvPr/>
        </p:nvCxnSpPr>
        <p:spPr>
          <a:xfrm flipH="1">
            <a:off x="5567972" y="3337644"/>
            <a:ext cx="225740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4B709C7-1DC8-8DFC-A667-5777864259F1}"/>
              </a:ext>
            </a:extLst>
          </p:cNvPr>
          <p:cNvCxnSpPr>
            <a:cxnSpLocks/>
          </p:cNvCxnSpPr>
          <p:nvPr/>
        </p:nvCxnSpPr>
        <p:spPr>
          <a:xfrm flipH="1">
            <a:off x="5567972" y="5348101"/>
            <a:ext cx="225740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90AF029-E732-496B-4C3F-1FAA87CC9FC4}"/>
              </a:ext>
            </a:extLst>
          </p:cNvPr>
          <p:cNvSpPr/>
          <p:nvPr/>
        </p:nvSpPr>
        <p:spPr>
          <a:xfrm>
            <a:off x="5263118" y="1931643"/>
            <a:ext cx="2586361" cy="55650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A3534D3-4D5B-CBC1-F3ED-B9BAAA48AD1A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2835964" y="2209895"/>
            <a:ext cx="242715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E894683-D0AA-5806-B599-23B502A45B6E}"/>
              </a:ext>
            </a:extLst>
          </p:cNvPr>
          <p:cNvSpPr txBox="1"/>
          <p:nvPr/>
        </p:nvSpPr>
        <p:spPr>
          <a:xfrm>
            <a:off x="240156" y="2816469"/>
            <a:ext cx="3739249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err="1"/>
              <a:t>getExternalFilesDir</a:t>
            </a:r>
            <a:r>
              <a:rPr lang="en-US" altLang="ko-KR" sz="800" dirty="0"/>
              <a:t>(): </a:t>
            </a:r>
            <a:r>
              <a:rPr lang="ko-KR" altLang="en-US" sz="800" dirty="0"/>
              <a:t>외부 저장소의 개별 앱 공간에 접근</a:t>
            </a:r>
            <a:endParaRPr lang="en-US" altLang="ko-KR" sz="800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8AC8F3D-12CA-7A7B-DDDC-8A46D9642A70}"/>
              </a:ext>
            </a:extLst>
          </p:cNvPr>
          <p:cNvCxnSpPr>
            <a:cxnSpLocks/>
          </p:cNvCxnSpPr>
          <p:nvPr/>
        </p:nvCxnSpPr>
        <p:spPr>
          <a:xfrm>
            <a:off x="2947272" y="2947272"/>
            <a:ext cx="2610073" cy="321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459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Memo App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8391" y="896701"/>
            <a:ext cx="1620000" cy="28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F09E38-DC04-394E-59E0-2364BB357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07" y="4136822"/>
            <a:ext cx="5144541" cy="19303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CC6C7E-CD6F-34D5-8877-E1F83A9E7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707" y="896701"/>
            <a:ext cx="5144541" cy="273645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FB360F-A14D-F015-CC2F-82C7F5E143DC}"/>
              </a:ext>
            </a:extLst>
          </p:cNvPr>
          <p:cNvSpPr/>
          <p:nvPr/>
        </p:nvSpPr>
        <p:spPr>
          <a:xfrm>
            <a:off x="4980350" y="2247544"/>
            <a:ext cx="2366600" cy="46390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F3C11E-3306-BEB5-2F2B-3B2548AFEE9B}"/>
              </a:ext>
            </a:extLst>
          </p:cNvPr>
          <p:cNvSpPr/>
          <p:nvPr/>
        </p:nvSpPr>
        <p:spPr>
          <a:xfrm>
            <a:off x="5107350" y="5089276"/>
            <a:ext cx="3020650" cy="5812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BEEBE-AB53-E983-479C-4BC6145EBFF7}"/>
              </a:ext>
            </a:extLst>
          </p:cNvPr>
          <p:cNvSpPr txBox="1"/>
          <p:nvPr/>
        </p:nvSpPr>
        <p:spPr>
          <a:xfrm>
            <a:off x="7346950" y="2118223"/>
            <a:ext cx="5640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</a:rPr>
              <a:t>필수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D6AEF4-BB08-6CE3-2386-15D5576B9137}"/>
              </a:ext>
            </a:extLst>
          </p:cNvPr>
          <p:cNvSpPr/>
          <p:nvPr/>
        </p:nvSpPr>
        <p:spPr>
          <a:xfrm>
            <a:off x="4804707" y="1450519"/>
            <a:ext cx="5144540" cy="20546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FA5188A-FFFB-786D-0626-E7B5A0F1E1A6}"/>
              </a:ext>
            </a:extLst>
          </p:cNvPr>
          <p:cNvCxnSpPr>
            <a:cxnSpLocks/>
          </p:cNvCxnSpPr>
          <p:nvPr/>
        </p:nvCxnSpPr>
        <p:spPr>
          <a:xfrm flipV="1">
            <a:off x="7823200" y="3505199"/>
            <a:ext cx="546100" cy="1584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693D8A-6150-B6E0-13AF-294417A80B66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9949247" y="2336701"/>
            <a:ext cx="209144" cy="141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C12BA8-B72C-16C3-A351-CEC1EC0724DD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4329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외부 저장소에 공유 데이터 저장하기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6699" y="887871"/>
            <a:ext cx="1260000" cy="25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57777E-E1FB-0A7A-E194-26A7E6F12719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9ED43AC-4ABC-0FEE-BC44-D15C66068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527" y="887872"/>
            <a:ext cx="3583127" cy="47932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1412855-62E4-BC5B-7DAE-D11BA0CB1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330" y="887871"/>
            <a:ext cx="1260000" cy="252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EDDC85-01C8-9230-E677-9B58527F3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6699" y="3819446"/>
            <a:ext cx="1260000" cy="252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704A90-0ABE-6938-01C3-77BD245E3D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330" y="3819446"/>
            <a:ext cx="1260000" cy="252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AFB5CCC-8C2F-52D7-8686-16CDBF8536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3514" y="3819446"/>
            <a:ext cx="1260000" cy="252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67777BC-3298-4B9E-4AE5-E8FC129092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150" y="887871"/>
            <a:ext cx="3384550" cy="5897570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868687A5-E62E-10CE-373D-5A501BFF5F72}"/>
              </a:ext>
            </a:extLst>
          </p:cNvPr>
          <p:cNvGrpSpPr/>
          <p:nvPr/>
        </p:nvGrpSpPr>
        <p:grpSpPr>
          <a:xfrm>
            <a:off x="9243514" y="887871"/>
            <a:ext cx="1260000" cy="2520000"/>
            <a:chOff x="9243514" y="887871"/>
            <a:chExt cx="1260000" cy="252000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9035012-602A-7ED8-22A7-96758B184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53"/>
            <a:stretch/>
          </p:blipFill>
          <p:spPr>
            <a:xfrm>
              <a:off x="9243514" y="887871"/>
              <a:ext cx="1260000" cy="447217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180BFE3-8E26-5A91-BBB5-6E6451213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327"/>
            <a:stretch/>
          </p:blipFill>
          <p:spPr>
            <a:xfrm>
              <a:off x="9243514" y="1335088"/>
              <a:ext cx="1260000" cy="1780954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F0136F2-25A5-1EA3-273F-D8B7BC3C36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660" b="1"/>
            <a:stretch/>
          </p:blipFill>
          <p:spPr>
            <a:xfrm>
              <a:off x="9243514" y="1862138"/>
              <a:ext cx="1260000" cy="1545733"/>
            </a:xfrm>
            <a:prstGeom prst="rect">
              <a:avLst/>
            </a:prstGeom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1A4FD1-6471-4C31-32C3-7DCC30BE6851}"/>
              </a:ext>
            </a:extLst>
          </p:cNvPr>
          <p:cNvSpPr/>
          <p:nvPr/>
        </p:nvSpPr>
        <p:spPr>
          <a:xfrm>
            <a:off x="9752291" y="3833813"/>
            <a:ext cx="636013" cy="1338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904BDCB-4837-7BCA-F09E-E9547D972F33}"/>
              </a:ext>
            </a:extLst>
          </p:cNvPr>
          <p:cNvSpPr/>
          <p:nvPr/>
        </p:nvSpPr>
        <p:spPr>
          <a:xfrm>
            <a:off x="7850331" y="896339"/>
            <a:ext cx="506270" cy="1338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64DA29E-A57F-5BE8-5EE6-6D36F41FDB67}"/>
              </a:ext>
            </a:extLst>
          </p:cNvPr>
          <p:cNvSpPr/>
          <p:nvPr/>
        </p:nvSpPr>
        <p:spPr>
          <a:xfrm>
            <a:off x="9268498" y="1335088"/>
            <a:ext cx="1235016" cy="2016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B4D9F7A-400B-EB06-1627-7FBA7438DBF2}"/>
              </a:ext>
            </a:extLst>
          </p:cNvPr>
          <p:cNvSpPr/>
          <p:nvPr/>
        </p:nvSpPr>
        <p:spPr>
          <a:xfrm>
            <a:off x="10636698" y="1402820"/>
            <a:ext cx="414419" cy="40480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F4CAFB3-6BEC-476F-BD3D-33788812E35A}"/>
              </a:ext>
            </a:extLst>
          </p:cNvPr>
          <p:cNvGrpSpPr/>
          <p:nvPr/>
        </p:nvGrpSpPr>
        <p:grpSpPr>
          <a:xfrm>
            <a:off x="3715238" y="887869"/>
            <a:ext cx="3989622" cy="1625668"/>
            <a:chOff x="4668703" y="5538031"/>
            <a:chExt cx="2908994" cy="118534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92F7960-514A-7144-0230-538E1B28D5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72" t="23396" r="10932" b="56505"/>
            <a:stretch/>
          </p:blipFill>
          <p:spPr>
            <a:xfrm>
              <a:off x="4670498" y="5538031"/>
              <a:ext cx="2907199" cy="1185340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FB5C0E3-DFDC-4AC3-7FEA-31747415C7F4}"/>
                </a:ext>
              </a:extLst>
            </p:cNvPr>
            <p:cNvSpPr/>
            <p:nvPr/>
          </p:nvSpPr>
          <p:spPr>
            <a:xfrm>
              <a:off x="4668703" y="5538031"/>
              <a:ext cx="2908994" cy="118534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9A4F7CC-9F89-95AB-4A21-5E6E2BA2FCA2}"/>
              </a:ext>
            </a:extLst>
          </p:cNvPr>
          <p:cNvGrpSpPr/>
          <p:nvPr/>
        </p:nvGrpSpPr>
        <p:grpSpPr>
          <a:xfrm>
            <a:off x="3734776" y="2571381"/>
            <a:ext cx="3118916" cy="756865"/>
            <a:chOff x="3308230" y="2811757"/>
            <a:chExt cx="2146843" cy="52097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824F5460-E867-0F90-0706-1EACBC670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204" t="44866" r="33444" b="46300"/>
            <a:stretch/>
          </p:blipFill>
          <p:spPr>
            <a:xfrm>
              <a:off x="3310890" y="2811757"/>
              <a:ext cx="2144183" cy="520973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EB77460-5AC3-80F5-AA96-DC1FBD5A683F}"/>
                </a:ext>
              </a:extLst>
            </p:cNvPr>
            <p:cNvSpPr/>
            <p:nvPr/>
          </p:nvSpPr>
          <p:spPr>
            <a:xfrm>
              <a:off x="3308230" y="2811757"/>
              <a:ext cx="2144183" cy="52097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8F759B0-FBF7-E488-7B80-68533CF027DB}"/>
              </a:ext>
            </a:extLst>
          </p:cNvPr>
          <p:cNvGrpSpPr/>
          <p:nvPr/>
        </p:nvGrpSpPr>
        <p:grpSpPr>
          <a:xfrm>
            <a:off x="2707980" y="2654826"/>
            <a:ext cx="5047674" cy="4130615"/>
            <a:chOff x="755249" y="3483695"/>
            <a:chExt cx="3264878" cy="2671717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378A402-1985-9DA5-8B9E-EC77ADDA2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730" t="54699" b="-1"/>
            <a:stretch/>
          </p:blipFill>
          <p:spPr>
            <a:xfrm>
              <a:off x="755249" y="3483696"/>
              <a:ext cx="3258295" cy="2671716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063985-7E8E-A8E3-A476-3A6BBAC4D0B0}"/>
                </a:ext>
              </a:extLst>
            </p:cNvPr>
            <p:cNvSpPr/>
            <p:nvPr/>
          </p:nvSpPr>
          <p:spPr>
            <a:xfrm>
              <a:off x="761413" y="3483695"/>
              <a:ext cx="3258714" cy="267171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668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공유 프레퍼런스 </a:t>
            </a:r>
            <a:r>
              <a:rPr lang="en-US" altLang="ko-KR" sz="1500" dirty="0"/>
              <a:t>(Shared Preferences)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50" y="962318"/>
            <a:ext cx="4438651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기초적인 자료형을 </a:t>
            </a:r>
            <a:r>
              <a:rPr lang="en-US" altLang="ko-KR" sz="1000" dirty="0"/>
              <a:t>(key-value) </a:t>
            </a:r>
            <a:r>
              <a:rPr lang="ko-KR" altLang="en-US" sz="1000" dirty="0"/>
              <a:t>쌍으로 저장하고 복원할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저장된 </a:t>
            </a:r>
            <a:r>
              <a:rPr lang="en-US" altLang="ko-KR" sz="1000" dirty="0"/>
              <a:t>data</a:t>
            </a:r>
            <a:r>
              <a:rPr lang="ko-KR" altLang="en-US" sz="1000" dirty="0"/>
              <a:t>는 사용자 </a:t>
            </a:r>
            <a:r>
              <a:rPr lang="en-US" altLang="ko-KR" sz="1000" dirty="0"/>
              <a:t>app</a:t>
            </a:r>
            <a:r>
              <a:rPr lang="ko-KR" altLang="en-US" sz="1000" dirty="0"/>
              <a:t>이 종료되더라도 저장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여러 개의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들이 해당 </a:t>
            </a:r>
            <a:r>
              <a:rPr lang="en-US" altLang="ko-KR" sz="1000" dirty="0"/>
              <a:t>preference</a:t>
            </a:r>
            <a:r>
              <a:rPr lang="ko-KR" altLang="en-US" sz="1000" dirty="0"/>
              <a:t>를 공유</a:t>
            </a:r>
            <a:br>
              <a:rPr lang="en-US" altLang="ko-KR" sz="1000" dirty="0"/>
            </a:br>
            <a:r>
              <a:rPr lang="en-US" altLang="ko-KR" sz="1000" dirty="0"/>
              <a:t>-&gt; </a:t>
            </a:r>
            <a:r>
              <a:rPr lang="ko-KR" altLang="en-US" sz="1000" dirty="0"/>
              <a:t>하나의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에서 값을 변경하면 다른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에서도 값이 변경</a:t>
            </a:r>
            <a:br>
              <a:rPr lang="en-US" altLang="ko-KR" sz="1000" dirty="0"/>
            </a:br>
            <a:r>
              <a:rPr lang="en-US" altLang="ko-KR" sz="1000" dirty="0"/>
              <a:t>-&gt; Activity </a:t>
            </a:r>
            <a:r>
              <a:rPr lang="ko-KR" altLang="en-US" sz="1000" dirty="0"/>
              <a:t>간의 </a:t>
            </a:r>
            <a:r>
              <a:rPr lang="en-US" altLang="ko-KR" sz="1000" dirty="0"/>
              <a:t>data </a:t>
            </a:r>
            <a:r>
              <a:rPr lang="ko-KR" altLang="en-US" sz="1000" dirty="0"/>
              <a:t>교환 목적으로 사용 가능</a:t>
            </a:r>
            <a:endParaRPr lang="en-US" altLang="ko-KR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4"/>
          <a:stretch/>
        </p:blipFill>
        <p:spPr>
          <a:xfrm>
            <a:off x="10498157" y="2511362"/>
            <a:ext cx="1440000" cy="12823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57777E-E1FB-0A7A-E194-26A7E6F12719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B7E91D-6AC8-E541-2481-906B6FF57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362" y="962318"/>
            <a:ext cx="3767960" cy="44462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3DE1C94-4C2D-DADD-D913-8C3BBA147B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4"/>
          <a:stretch/>
        </p:blipFill>
        <p:spPr>
          <a:xfrm>
            <a:off x="10498157" y="896701"/>
            <a:ext cx="1440000" cy="128235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A96B2E-4F10-A2E2-10A0-909D2DED7C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4"/>
          <a:stretch/>
        </p:blipFill>
        <p:spPr>
          <a:xfrm>
            <a:off x="8587356" y="896701"/>
            <a:ext cx="1440000" cy="12823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BE6C6D1-3973-E857-B0EB-5FC111FA6C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4"/>
          <a:stretch/>
        </p:blipFill>
        <p:spPr>
          <a:xfrm>
            <a:off x="8587356" y="2511362"/>
            <a:ext cx="1440000" cy="128235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2B3BD6-E7D2-0EE2-C2B7-88EE28B33A2D}"/>
              </a:ext>
            </a:extLst>
          </p:cNvPr>
          <p:cNvSpPr/>
          <p:nvPr/>
        </p:nvSpPr>
        <p:spPr>
          <a:xfrm>
            <a:off x="9133031" y="2950929"/>
            <a:ext cx="349636" cy="1629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F452F2-E4DC-D67B-DE81-2507B0E93E01}"/>
              </a:ext>
            </a:extLst>
          </p:cNvPr>
          <p:cNvSpPr txBox="1"/>
          <p:nvPr/>
        </p:nvSpPr>
        <p:spPr>
          <a:xfrm>
            <a:off x="9874641" y="1393916"/>
            <a:ext cx="776231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App </a:t>
            </a:r>
            <a:r>
              <a:rPr lang="ko-KR" altLang="en-US" sz="800" dirty="0"/>
              <a:t>종료 후</a:t>
            </a:r>
            <a:r>
              <a:rPr lang="en-US" altLang="ko-KR" sz="800" dirty="0"/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800" dirty="0"/>
              <a:t>다시 실행</a:t>
            </a:r>
            <a:endParaRPr lang="en-US" altLang="ko-KR" sz="8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1192944-A5B3-F416-F9F2-E75404A53719}"/>
              </a:ext>
            </a:extLst>
          </p:cNvPr>
          <p:cNvCxnSpPr>
            <a:cxnSpLocks/>
          </p:cNvCxnSpPr>
          <p:nvPr/>
        </p:nvCxnSpPr>
        <p:spPr>
          <a:xfrm>
            <a:off x="10027356" y="1236229"/>
            <a:ext cx="47080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63BDB5-2128-994F-854E-4167DF6DE593}"/>
              </a:ext>
            </a:extLst>
          </p:cNvPr>
          <p:cNvSpPr txBox="1"/>
          <p:nvPr/>
        </p:nvSpPr>
        <p:spPr>
          <a:xfrm>
            <a:off x="9874641" y="2955553"/>
            <a:ext cx="776231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App </a:t>
            </a:r>
            <a:r>
              <a:rPr lang="ko-KR" altLang="en-US" sz="800" dirty="0"/>
              <a:t>종료 후</a:t>
            </a:r>
            <a:r>
              <a:rPr lang="en-US" altLang="ko-KR" sz="800" dirty="0"/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800" dirty="0"/>
              <a:t>다시 실행</a:t>
            </a:r>
            <a:endParaRPr lang="en-US" altLang="ko-KR" sz="8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E0CDDE7-1DB2-7C38-5625-482387C84355}"/>
              </a:ext>
            </a:extLst>
          </p:cNvPr>
          <p:cNvCxnSpPr>
            <a:cxnSpLocks/>
          </p:cNvCxnSpPr>
          <p:nvPr/>
        </p:nvCxnSpPr>
        <p:spPr>
          <a:xfrm>
            <a:off x="10027356" y="2797866"/>
            <a:ext cx="47080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496E1E-29DD-4426-9740-3E654DF893CD}"/>
              </a:ext>
            </a:extLst>
          </p:cNvPr>
          <p:cNvSpPr txBox="1"/>
          <p:nvPr/>
        </p:nvSpPr>
        <p:spPr>
          <a:xfrm>
            <a:off x="8868834" y="3152541"/>
            <a:ext cx="877044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Save</a:t>
            </a:r>
            <a:r>
              <a:rPr lang="ko-KR" altLang="en-US" sz="800" dirty="0"/>
              <a:t> 버튼 터치</a:t>
            </a:r>
            <a:endParaRPr lang="en-US" altLang="ko-KR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E134C7-1F50-9EE9-A353-6AD5ED9F18B3}"/>
              </a:ext>
            </a:extLst>
          </p:cNvPr>
          <p:cNvSpPr txBox="1"/>
          <p:nvPr/>
        </p:nvSpPr>
        <p:spPr>
          <a:xfrm>
            <a:off x="8587356" y="3793720"/>
            <a:ext cx="3604644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Save </a:t>
            </a:r>
            <a:r>
              <a:rPr lang="ko-KR" altLang="en-US" sz="800" dirty="0"/>
              <a:t>버튼을 터치하면</a:t>
            </a:r>
            <a:r>
              <a:rPr lang="en-US" altLang="ko-KR" sz="800" dirty="0"/>
              <a:t> sharedPreferences</a:t>
            </a:r>
            <a:r>
              <a:rPr lang="ko-KR" altLang="en-US" sz="800" dirty="0"/>
              <a:t>에 </a:t>
            </a:r>
            <a:r>
              <a:rPr lang="en-US" altLang="ko-KR" sz="800" dirty="0"/>
              <a:t>username</a:t>
            </a:r>
            <a:r>
              <a:rPr lang="ko-KR" altLang="en-US" sz="800" dirty="0"/>
              <a:t>을 저장하고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App</a:t>
            </a:r>
            <a:r>
              <a:rPr lang="ko-KR" altLang="en-US" sz="800" dirty="0"/>
              <a:t>을 다시 실행시켰을 때</a:t>
            </a:r>
            <a:r>
              <a:rPr lang="en-US" altLang="ko-KR" sz="800" dirty="0"/>
              <a:t>, loadSettings</a:t>
            </a:r>
            <a:r>
              <a:rPr lang="ko-KR" altLang="en-US" sz="800" dirty="0"/>
              <a:t>에서 </a:t>
            </a:r>
            <a:r>
              <a:rPr lang="en-US" altLang="ko-KR" sz="800" dirty="0"/>
              <a:t>username</a:t>
            </a:r>
            <a:r>
              <a:rPr lang="ko-KR" altLang="en-US" sz="800" dirty="0"/>
              <a:t>을 다시 불러온다</a:t>
            </a:r>
            <a:r>
              <a:rPr lang="en-US" altLang="ko-KR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7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데이터베이스 </a:t>
            </a:r>
            <a:r>
              <a:rPr lang="en-US" altLang="ko-KR" sz="1500" dirty="0"/>
              <a:t>(Database)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50" y="962318"/>
            <a:ext cx="443865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SQLite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초경량급의 </a:t>
            </a:r>
            <a:r>
              <a:rPr lang="en-US" altLang="ko-KR" sz="1000" dirty="0"/>
              <a:t>database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0850" y="746498"/>
            <a:ext cx="1440000" cy="28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57777E-E1FB-0A7A-E194-26A7E6F12719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10E9AA-60CA-4E6D-A181-1196D18A20E4}"/>
              </a:ext>
            </a:extLst>
          </p:cNvPr>
          <p:cNvSpPr txBox="1"/>
          <p:nvPr/>
        </p:nvSpPr>
        <p:spPr>
          <a:xfrm>
            <a:off x="311150" y="2039049"/>
            <a:ext cx="443865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Android</a:t>
            </a:r>
            <a:r>
              <a:rPr lang="ko-KR" altLang="en-US" sz="1000" dirty="0"/>
              <a:t>에서 </a:t>
            </a:r>
            <a:r>
              <a:rPr lang="en-US" altLang="ko-KR" sz="1000" dirty="0"/>
              <a:t>Database </a:t>
            </a:r>
            <a:r>
              <a:rPr lang="ko-KR" altLang="en-US" sz="1000" dirty="0"/>
              <a:t>사용하는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SQLiteOpenHelper</a:t>
            </a:r>
            <a:r>
              <a:rPr lang="ko-KR" altLang="en-US" sz="1000" dirty="0"/>
              <a:t>를 사용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openOrCreateDatabase( ) method</a:t>
            </a:r>
            <a:r>
              <a:rPr lang="ko-KR" altLang="en-US" sz="1000" dirty="0"/>
              <a:t>로</a:t>
            </a:r>
            <a:r>
              <a:rPr lang="en-US" altLang="ko-KR" sz="1000" dirty="0"/>
              <a:t> DB </a:t>
            </a:r>
            <a:r>
              <a:rPr lang="ko-KR" altLang="en-US" sz="1000" dirty="0"/>
              <a:t>객체를 직접 생성하여 사용</a:t>
            </a:r>
            <a:endParaRPr lang="en-US" altLang="ko-KR" sz="10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0AB1B25-38C3-2A05-0A4C-2E89DAFB1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4063873"/>
            <a:ext cx="3852437" cy="25642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6ADF14B-70BB-5CF3-DFD2-42D28C6DE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159" y="714648"/>
            <a:ext cx="2709042" cy="60155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A8E27B0-72D6-D0BD-6266-59EAE748B6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7816" y="746498"/>
            <a:ext cx="1440000" cy="28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DB63C0E-6AA9-DCBE-FACF-AF83343ACA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0850" y="3659031"/>
            <a:ext cx="1620000" cy="28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0A9EE70-BB3A-D290-A4FF-DE9FD67910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7816" y="3659031"/>
            <a:ext cx="16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20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데이터베이스 </a:t>
            </a:r>
            <a:r>
              <a:rPr lang="en-US" altLang="ko-KR" sz="1500" dirty="0"/>
              <a:t>(Database)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305"/>
          <a:stretch/>
        </p:blipFill>
        <p:spPr>
          <a:xfrm>
            <a:off x="8466798" y="3536854"/>
            <a:ext cx="1366456" cy="13854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57777E-E1FB-0A7A-E194-26A7E6F12719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0AB1B25-38C3-2A05-0A4C-2E89DAFB1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27" y="761895"/>
            <a:ext cx="3307374" cy="22014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6ADF14B-70BB-5CF3-DFD2-42D28C6DEA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8569" b="59391"/>
          <a:stretch/>
        </p:blipFill>
        <p:spPr>
          <a:xfrm>
            <a:off x="800626" y="3190395"/>
            <a:ext cx="3278995" cy="32339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A8E27B0-72D6-D0BD-6266-59EAE748B6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6798" y="746498"/>
            <a:ext cx="1366456" cy="27329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E68292-2E79-EBA4-AE41-65779F4C96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87" t="42378" b="40693"/>
          <a:stretch/>
        </p:blipFill>
        <p:spPr>
          <a:xfrm>
            <a:off x="4751013" y="761895"/>
            <a:ext cx="3191471" cy="1260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E292A4-B302-DDA8-4BFF-BDFBF7AC2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1095" y="730836"/>
            <a:ext cx="1366455" cy="27329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065C95-CEDC-1869-EA11-7A769260A9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49305"/>
          <a:stretch/>
        </p:blipFill>
        <p:spPr>
          <a:xfrm>
            <a:off x="10154317" y="3536853"/>
            <a:ext cx="1366456" cy="13854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1DD13F-1B7D-73CD-4465-6B271B739F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5690"/>
          <a:stretch/>
        </p:blipFill>
        <p:spPr>
          <a:xfrm>
            <a:off x="10151096" y="5055753"/>
            <a:ext cx="1369512" cy="17614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BDA76E-1989-D232-BD97-DEB934EE2ED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546"/>
          <a:stretch/>
        </p:blipFill>
        <p:spPr>
          <a:xfrm>
            <a:off x="8466798" y="5054640"/>
            <a:ext cx="1366456" cy="17614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73BB97-1FE5-A06E-B755-A792EA4AD4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87" t="60767" b="22303"/>
          <a:stretch/>
        </p:blipFill>
        <p:spPr>
          <a:xfrm>
            <a:off x="4751013" y="3536853"/>
            <a:ext cx="3191471" cy="12601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9EE12F-8C97-E843-6081-823816EE56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87" t="79744" b="1854"/>
          <a:stretch/>
        </p:blipFill>
        <p:spPr>
          <a:xfrm>
            <a:off x="4751013" y="5054640"/>
            <a:ext cx="3191471" cy="136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74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데이터베이스와</a:t>
            </a:r>
            <a:r>
              <a:rPr lang="en-US" altLang="ko-KR" sz="1500" dirty="0"/>
              <a:t> </a:t>
            </a:r>
            <a:r>
              <a:rPr lang="ko-KR" altLang="en-US" sz="1500" dirty="0"/>
              <a:t>어댑터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50" y="962318"/>
            <a:ext cx="4438651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SimpleCursorAdapter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많은 데이터가 저장된 </a:t>
            </a:r>
            <a:r>
              <a:rPr lang="en-US" altLang="ko-KR" sz="1000" dirty="0"/>
              <a:t>DB</a:t>
            </a:r>
            <a:r>
              <a:rPr lang="ko-KR" altLang="en-US" sz="1000" dirty="0"/>
              <a:t>에서의 쿼리 처리 속도 향상을 위한 객체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DB</a:t>
            </a:r>
            <a:r>
              <a:rPr lang="ko-KR" altLang="en-US" sz="1000" dirty="0"/>
              <a:t>에서 데이터를 읽어서 정해진 </a:t>
            </a:r>
            <a:r>
              <a:rPr lang="en-US" altLang="ko-KR" sz="1000" dirty="0"/>
              <a:t>layout</a:t>
            </a:r>
            <a:r>
              <a:rPr lang="ko-KR" altLang="en-US" sz="1000" dirty="0"/>
              <a:t>으로 화면에 표시</a:t>
            </a:r>
            <a:endParaRPr lang="en-US" altLang="ko-KR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71000" y="896701"/>
            <a:ext cx="1440000" cy="28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57777E-E1FB-0A7A-E194-26A7E6F12719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4681A14-50CD-2910-D89A-26A277890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624" y="896701"/>
            <a:ext cx="3634465" cy="581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80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복습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46498"/>
            <a:ext cx="5647467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lphaUcPeriod" startAt="17"/>
            </a:pPr>
            <a:r>
              <a:rPr lang="en-US" altLang="ko-KR" sz="800" dirty="0"/>
              <a:t>CustomView</a:t>
            </a:r>
            <a:r>
              <a:rPr lang="ko-KR" altLang="en-US" sz="800" dirty="0"/>
              <a:t>의 </a:t>
            </a:r>
            <a:r>
              <a:rPr lang="en-US" altLang="ko-KR" sz="800" dirty="0"/>
              <a:t>Canvas</a:t>
            </a:r>
            <a:r>
              <a:rPr lang="ko-KR" altLang="en-US" sz="800" dirty="0"/>
              <a:t>에서 </a:t>
            </a:r>
            <a:r>
              <a:rPr lang="en-US" altLang="ko-KR" sz="800" dirty="0"/>
              <a:t>Paint </a:t>
            </a:r>
            <a:r>
              <a:rPr lang="ko-KR" altLang="en-US" sz="800" dirty="0"/>
              <a:t>객체를 전달하는 방식</a:t>
            </a:r>
            <a:endParaRPr lang="en-US" altLang="ko-KR" sz="800" dirty="0"/>
          </a:p>
          <a:p>
            <a:pPr marL="228600" indent="-228600">
              <a:lnSpc>
                <a:spcPct val="150000"/>
              </a:lnSpc>
              <a:buAutoNum type="alphaUcPeriod" startAt="17"/>
            </a:pPr>
            <a:endParaRPr lang="en-US" altLang="ko-KR" sz="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1B552-9F2D-4C80-17F6-C1DA354F1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95"/>
          <a:stretch/>
        </p:blipFill>
        <p:spPr>
          <a:xfrm>
            <a:off x="510117" y="3208213"/>
            <a:ext cx="1535972" cy="1665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9F20C6-B05F-F2D1-BA39-37B6FD1F8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7" t="35367" r="-362" b="3628"/>
          <a:stretch/>
        </p:blipFill>
        <p:spPr>
          <a:xfrm>
            <a:off x="510117" y="1430867"/>
            <a:ext cx="4476750" cy="16658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112D26B-7918-E16C-B90B-800EAA516447}"/>
              </a:ext>
            </a:extLst>
          </p:cNvPr>
          <p:cNvSpPr/>
          <p:nvPr/>
        </p:nvSpPr>
        <p:spPr>
          <a:xfrm>
            <a:off x="653884" y="1741297"/>
            <a:ext cx="1077549" cy="1002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B87DC1-EE90-9BBB-AC37-5D8C1B86EF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264"/>
          <a:stretch/>
        </p:blipFill>
        <p:spPr>
          <a:xfrm>
            <a:off x="5804330" y="5362956"/>
            <a:ext cx="1447893" cy="8543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945CD3-09BA-DC98-50EB-92B856DE44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264"/>
          <a:stretch/>
        </p:blipFill>
        <p:spPr>
          <a:xfrm>
            <a:off x="7333770" y="5362957"/>
            <a:ext cx="1447892" cy="854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53EB6D-6EEC-225E-1130-F8BF969707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6263"/>
          <a:stretch/>
        </p:blipFill>
        <p:spPr>
          <a:xfrm>
            <a:off x="8825163" y="5362957"/>
            <a:ext cx="1447888" cy="8543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5C6BAEF-030B-6AEE-5B0B-759744B6EC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264"/>
          <a:stretch/>
        </p:blipFill>
        <p:spPr>
          <a:xfrm>
            <a:off x="10316552" y="5362957"/>
            <a:ext cx="1447892" cy="8543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21BDCE-27F1-A6C8-5D60-D4611EDDE42F}"/>
              </a:ext>
            </a:extLst>
          </p:cNvPr>
          <p:cNvSpPr txBox="1"/>
          <p:nvPr/>
        </p:nvSpPr>
        <p:spPr>
          <a:xfrm>
            <a:off x="5592033" y="746498"/>
            <a:ext cx="564746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Q.  Deep Copy Vs. Shallow Copy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D0CD5E-BD58-581B-71F0-C7515FC2C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9325" y="1430868"/>
            <a:ext cx="3332679" cy="382693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94E471-299C-D2E8-9B2A-6293E956C984}"/>
              </a:ext>
            </a:extLst>
          </p:cNvPr>
          <p:cNvSpPr/>
          <p:nvPr/>
        </p:nvSpPr>
        <p:spPr>
          <a:xfrm>
            <a:off x="5958616" y="4002371"/>
            <a:ext cx="1655034" cy="4108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245B768-5714-8286-522B-D4339F6A86A4}"/>
              </a:ext>
            </a:extLst>
          </p:cNvPr>
          <p:cNvCxnSpPr>
            <a:cxnSpLocks/>
          </p:cNvCxnSpPr>
          <p:nvPr/>
        </p:nvCxnSpPr>
        <p:spPr>
          <a:xfrm>
            <a:off x="7613650" y="4207811"/>
            <a:ext cx="16570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BBDF19-BF0A-7D19-3411-E42C32C5F0CD}"/>
              </a:ext>
            </a:extLst>
          </p:cNvPr>
          <p:cNvSpPr/>
          <p:nvPr/>
        </p:nvSpPr>
        <p:spPr>
          <a:xfrm>
            <a:off x="6258955" y="5447331"/>
            <a:ext cx="544903" cy="14735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D06CAC-5701-9AF8-9315-DCE21D97FA90}"/>
              </a:ext>
            </a:extLst>
          </p:cNvPr>
          <p:cNvSpPr/>
          <p:nvPr/>
        </p:nvSpPr>
        <p:spPr>
          <a:xfrm>
            <a:off x="7785264" y="5925962"/>
            <a:ext cx="656267" cy="14735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5F656-006C-1315-1C13-55631A2A4888}"/>
              </a:ext>
            </a:extLst>
          </p:cNvPr>
          <p:cNvSpPr/>
          <p:nvPr/>
        </p:nvSpPr>
        <p:spPr>
          <a:xfrm>
            <a:off x="9277514" y="5594684"/>
            <a:ext cx="656267" cy="14735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7FF6FD-B44E-9CC6-32E0-F224701C985D}"/>
              </a:ext>
            </a:extLst>
          </p:cNvPr>
          <p:cNvSpPr/>
          <p:nvPr/>
        </p:nvSpPr>
        <p:spPr>
          <a:xfrm>
            <a:off x="10766589" y="5594684"/>
            <a:ext cx="656267" cy="47863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27DDE5C-6D2E-7135-0A57-FAF32C1AA23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803858" y="5521008"/>
            <a:ext cx="981406" cy="286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606A8F5-D9C1-5D40-0167-9830BDE7CED5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8441531" y="5742037"/>
            <a:ext cx="835983" cy="257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EC4F0B-66D6-6ED7-B5B7-E3804D9B718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9933781" y="5668361"/>
            <a:ext cx="832808" cy="165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05C6CF1-C2C3-3C88-276F-50AE4BF8D0DE}"/>
              </a:ext>
            </a:extLst>
          </p:cNvPr>
          <p:cNvSpPr/>
          <p:nvPr/>
        </p:nvSpPr>
        <p:spPr>
          <a:xfrm>
            <a:off x="5958616" y="3584540"/>
            <a:ext cx="1655034" cy="4108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60B4A5E-03F1-F63D-72F7-4CD4BC6FBB1A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7613650" y="3772767"/>
            <a:ext cx="16570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645513B-F8D4-8083-0278-29451068B939}"/>
              </a:ext>
            </a:extLst>
          </p:cNvPr>
          <p:cNvSpPr txBox="1"/>
          <p:nvPr/>
        </p:nvSpPr>
        <p:spPr>
          <a:xfrm>
            <a:off x="9270696" y="3646161"/>
            <a:ext cx="24937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Edit</a:t>
            </a:r>
            <a:r>
              <a:rPr lang="ko-KR" altLang="en-US" sz="800" dirty="0"/>
              <a:t> 버튼을 터치하면 </a:t>
            </a:r>
            <a:r>
              <a:rPr lang="en-US" altLang="ko-KR" sz="800" dirty="0"/>
              <a:t>sub menu </a:t>
            </a:r>
            <a:r>
              <a:rPr lang="ko-KR" altLang="en-US" sz="800" dirty="0"/>
              <a:t>표시</a:t>
            </a:r>
            <a:endParaRPr lang="en-US" altLang="ko-KR" sz="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5BA301-528D-4C89-07C7-E398D6DA39DA}"/>
              </a:ext>
            </a:extLst>
          </p:cNvPr>
          <p:cNvSpPr txBox="1"/>
          <p:nvPr/>
        </p:nvSpPr>
        <p:spPr>
          <a:xfrm>
            <a:off x="9270696" y="4081205"/>
            <a:ext cx="24937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back</a:t>
            </a:r>
            <a:r>
              <a:rPr lang="ko-KR" altLang="en-US" sz="800" dirty="0"/>
              <a:t> 버튼을 터치하면 </a:t>
            </a:r>
            <a:r>
              <a:rPr lang="en-US" altLang="ko-KR" sz="800" dirty="0"/>
              <a:t>main menu </a:t>
            </a:r>
            <a:r>
              <a:rPr lang="ko-KR" altLang="en-US" sz="800" dirty="0"/>
              <a:t>표시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4210165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0501865" y="6581001"/>
            <a:ext cx="1690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Ch11 &amp; 12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https://velog.io/@changhee09/%EC%95%88%EB%93%9C%EB%A1%9C%EC%9D%B4%EB%93%9C-%EB%8D%B0%EC%9D%B4%ED%84%B0%EC%99%80-%ED%8C%8C%EC%9D%BC-%EC%A0%80%EC%9E%A5-%EB%B0%8F-%EC%A0%80%EC%9E%A5%EC%86%8C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Cloneable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46498"/>
            <a:ext cx="5647467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XML</a:t>
            </a:r>
            <a:r>
              <a:rPr lang="ko-KR" altLang="en-US" sz="800" dirty="0"/>
              <a:t>파일에서 정의된 </a:t>
            </a:r>
            <a:r>
              <a:rPr lang="en-US" altLang="ko-KR" sz="800" dirty="0"/>
              <a:t>View</a:t>
            </a:r>
            <a:r>
              <a:rPr lang="ko-KR" altLang="en-US" sz="800" dirty="0"/>
              <a:t>의 속성 </a:t>
            </a:r>
            <a:r>
              <a:rPr lang="en-US" altLang="ko-KR" sz="800" dirty="0"/>
              <a:t>(Attribute)</a:t>
            </a:r>
            <a:r>
              <a:rPr lang="ko-KR" altLang="en-US" sz="800" dirty="0"/>
              <a:t>을 가져오는 데 사용되는 </a:t>
            </a:r>
            <a:r>
              <a:rPr lang="en-US" altLang="ko-KR" sz="800" dirty="0"/>
              <a:t>interface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1B552-9F2D-4C80-17F6-C1DA354F1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95"/>
          <a:stretch/>
        </p:blipFill>
        <p:spPr>
          <a:xfrm>
            <a:off x="510117" y="3208213"/>
            <a:ext cx="1535972" cy="1665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9F20C6-B05F-F2D1-BA39-37B6FD1F8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7" t="35367" r="-362" b="3628"/>
          <a:stretch/>
        </p:blipFill>
        <p:spPr>
          <a:xfrm>
            <a:off x="510117" y="1430867"/>
            <a:ext cx="4476750" cy="16658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112D26B-7918-E16C-B90B-800EAA516447}"/>
              </a:ext>
            </a:extLst>
          </p:cNvPr>
          <p:cNvSpPr/>
          <p:nvPr/>
        </p:nvSpPr>
        <p:spPr>
          <a:xfrm>
            <a:off x="653884" y="1741297"/>
            <a:ext cx="1077549" cy="1002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21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AttributeSet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46498"/>
            <a:ext cx="5647467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XML</a:t>
            </a:r>
            <a:r>
              <a:rPr lang="ko-KR" altLang="en-US" sz="800" dirty="0"/>
              <a:t>파일에서 정의된 </a:t>
            </a:r>
            <a:r>
              <a:rPr lang="en-US" altLang="ko-KR" sz="800" dirty="0"/>
              <a:t>View</a:t>
            </a:r>
            <a:r>
              <a:rPr lang="ko-KR" altLang="en-US" sz="800" dirty="0"/>
              <a:t>의 속성 </a:t>
            </a:r>
            <a:r>
              <a:rPr lang="en-US" altLang="ko-KR" sz="800" dirty="0"/>
              <a:t>(Attribute)</a:t>
            </a:r>
            <a:r>
              <a:rPr lang="ko-KR" altLang="en-US" sz="800" dirty="0"/>
              <a:t>을 가져오는 데 사용되는 </a:t>
            </a:r>
            <a:r>
              <a:rPr lang="en-US" altLang="ko-KR" sz="800" dirty="0"/>
              <a:t>interface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1B552-9F2D-4C80-17F6-C1DA354F1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95"/>
          <a:stretch/>
        </p:blipFill>
        <p:spPr>
          <a:xfrm>
            <a:off x="510117" y="3208213"/>
            <a:ext cx="1535972" cy="1665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9F20C6-B05F-F2D1-BA39-37B6FD1F8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7" t="35367" r="-362" b="3628"/>
          <a:stretch/>
        </p:blipFill>
        <p:spPr>
          <a:xfrm>
            <a:off x="510117" y="1430867"/>
            <a:ext cx="4476750" cy="16658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112D26B-7918-E16C-B90B-800EAA516447}"/>
              </a:ext>
            </a:extLst>
          </p:cNvPr>
          <p:cNvSpPr/>
          <p:nvPr/>
        </p:nvSpPr>
        <p:spPr>
          <a:xfrm>
            <a:off x="653884" y="1741297"/>
            <a:ext cx="1077549" cy="1002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822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권한 요청의 제어 방식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46498"/>
            <a:ext cx="564746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설치시간 권한</a:t>
            </a:r>
            <a:r>
              <a:rPr lang="en-US" altLang="ko-KR" sz="800" dirty="0"/>
              <a:t>, Runtime </a:t>
            </a:r>
            <a:r>
              <a:rPr lang="ko-KR" altLang="en-US" sz="800" dirty="0"/>
              <a:t>권한의 판별 방식</a:t>
            </a:r>
            <a:endParaRPr lang="en-US" altLang="ko-KR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1B552-9F2D-4C80-17F6-C1DA354F1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95"/>
          <a:stretch/>
        </p:blipFill>
        <p:spPr>
          <a:xfrm>
            <a:off x="510117" y="3208213"/>
            <a:ext cx="1535972" cy="1665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9F20C6-B05F-F2D1-BA39-37B6FD1F8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7" t="35367" r="-362" b="3628"/>
          <a:stretch/>
        </p:blipFill>
        <p:spPr>
          <a:xfrm>
            <a:off x="510117" y="1430867"/>
            <a:ext cx="4476750" cy="16658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112D26B-7918-E16C-B90B-800EAA516447}"/>
              </a:ext>
            </a:extLst>
          </p:cNvPr>
          <p:cNvSpPr/>
          <p:nvPr/>
        </p:nvSpPr>
        <p:spPr>
          <a:xfrm>
            <a:off x="653884" y="1741297"/>
            <a:ext cx="1077549" cy="1002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726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서비스 </a:t>
            </a:r>
            <a:r>
              <a:rPr lang="en-US" altLang="ko-KR" sz="1500" dirty="0"/>
              <a:t>(Service)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1935878" y="962318"/>
            <a:ext cx="9017300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Service</a:t>
            </a:r>
            <a:r>
              <a:rPr lang="ko-KR" altLang="en-US" sz="1200" dirty="0"/>
              <a:t>의 특징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사용자 인터페이스를 가지지 않음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일반적으로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의하여 시작되며</a:t>
            </a:r>
            <a:r>
              <a:rPr lang="en-US" altLang="ko-KR" sz="1000" dirty="0"/>
              <a:t>,</a:t>
            </a:r>
            <a:br>
              <a:rPr lang="en-US" altLang="ko-KR" sz="1000" dirty="0"/>
            </a:br>
            <a:r>
              <a:rPr lang="ko-KR" altLang="en-US" sz="1000" dirty="0"/>
              <a:t>한번 시작된 </a:t>
            </a:r>
            <a:r>
              <a:rPr lang="en-US" altLang="ko-KR" sz="1000" dirty="0"/>
              <a:t>service</a:t>
            </a:r>
            <a:r>
              <a:rPr lang="ko-KR" altLang="en-US" sz="1000" dirty="0"/>
              <a:t>는 사용자가 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으로 이동하더라도 계속해서 </a:t>
            </a:r>
            <a:r>
              <a:rPr lang="en-US" altLang="ko-KR" sz="1000" dirty="0"/>
              <a:t>background</a:t>
            </a:r>
            <a:r>
              <a:rPr lang="ko-KR" altLang="en-US" sz="1000" dirty="0"/>
              <a:t>에서 실행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주로 네트워크 트랜잭션</a:t>
            </a:r>
            <a:r>
              <a:rPr lang="en-US" altLang="ko-KR" sz="1000" dirty="0"/>
              <a:t>, </a:t>
            </a:r>
            <a:r>
              <a:rPr lang="ko-KR" altLang="en-US" sz="1000" dirty="0"/>
              <a:t>음악 재생</a:t>
            </a:r>
            <a:r>
              <a:rPr lang="en-US" altLang="ko-KR" sz="1000" dirty="0"/>
              <a:t>, </a:t>
            </a:r>
            <a:r>
              <a:rPr lang="ko-KR" altLang="en-US" sz="1000" dirty="0"/>
              <a:t>파일 입출력</a:t>
            </a:r>
            <a:r>
              <a:rPr lang="en-US" altLang="ko-KR" sz="1000" dirty="0"/>
              <a:t>, content provider</a:t>
            </a:r>
            <a:r>
              <a:rPr lang="ko-KR" altLang="en-US" sz="1000" dirty="0"/>
              <a:t>와의 통신을 위해 사용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Ch11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95996F-F342-8031-C6A1-ADF71112D1E5}"/>
              </a:ext>
            </a:extLst>
          </p:cNvPr>
          <p:cNvSpPr txBox="1"/>
          <p:nvPr/>
        </p:nvSpPr>
        <p:spPr>
          <a:xfrm>
            <a:off x="1935878" y="2477859"/>
            <a:ext cx="4632511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Service</a:t>
            </a:r>
            <a:r>
              <a:rPr lang="ko-KR" altLang="en-US" sz="1200" dirty="0"/>
              <a:t>의 종류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00" b="1" dirty="0"/>
              <a:t>시작 타입 서비스</a:t>
            </a:r>
            <a:endParaRPr lang="en-US" altLang="ko-KR" sz="10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>
                <a:solidFill>
                  <a:srgbClr val="FF0000"/>
                </a:solidFill>
              </a:rPr>
              <a:t>startService</a:t>
            </a:r>
            <a:r>
              <a:rPr lang="en-US" altLang="ko-KR" sz="1000" dirty="0">
                <a:solidFill>
                  <a:srgbClr val="FF0000"/>
                </a:solidFill>
              </a:rPr>
              <a:t>( ) </a:t>
            </a:r>
            <a:r>
              <a:rPr lang="en-US" altLang="ko-KR" sz="1000" dirty="0"/>
              <a:t>method</a:t>
            </a:r>
            <a:r>
              <a:rPr lang="ko-KR" altLang="en-US" sz="1000" dirty="0"/>
              <a:t>를 호출하여 시작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Service </a:t>
            </a:r>
            <a:r>
              <a:rPr lang="ko-KR" altLang="en-US" sz="1000" dirty="0"/>
              <a:t>시작을 담당한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소멸되더라도 </a:t>
            </a:r>
            <a:r>
              <a:rPr lang="en-US" altLang="ko-KR" sz="1000" dirty="0"/>
              <a:t>service</a:t>
            </a:r>
            <a:r>
              <a:rPr lang="ko-KR" altLang="en-US" sz="1000" dirty="0"/>
              <a:t>는 </a:t>
            </a:r>
            <a:r>
              <a:rPr lang="en-US" altLang="ko-KR" sz="1000" dirty="0"/>
              <a:t>background</a:t>
            </a:r>
            <a:r>
              <a:rPr lang="ko-KR" altLang="en-US" sz="1000" dirty="0"/>
              <a:t>에서 계속 실행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u="sng" dirty="0"/>
              <a:t>서비스 실행을 중지하는 방법</a:t>
            </a:r>
            <a:br>
              <a:rPr lang="en-US" altLang="ko-KR" sz="1000" dirty="0"/>
            </a:br>
            <a:r>
              <a:rPr lang="en-US" altLang="ko-KR" sz="1000" dirty="0"/>
              <a:t>- Service</a:t>
            </a:r>
            <a:r>
              <a:rPr lang="ko-KR" altLang="en-US" sz="1000" dirty="0"/>
              <a:t>를 시작한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stopService( ) method</a:t>
            </a:r>
            <a:r>
              <a:rPr lang="ko-KR" altLang="en-US" sz="1000" dirty="0"/>
              <a:t>를 호출</a:t>
            </a:r>
            <a:br>
              <a:rPr lang="en-US" altLang="ko-KR" sz="1000" dirty="0"/>
            </a:br>
            <a:r>
              <a:rPr lang="en-US" altLang="ko-KR" sz="1000" dirty="0"/>
              <a:t>- Service</a:t>
            </a:r>
            <a:r>
              <a:rPr lang="ko-KR" altLang="en-US" sz="1000" dirty="0"/>
              <a:t>가 스스로 </a:t>
            </a:r>
            <a:r>
              <a:rPr lang="en-US" altLang="ko-KR" sz="1000" dirty="0"/>
              <a:t>stopSelf( ) method</a:t>
            </a:r>
            <a:r>
              <a:rPr lang="ko-KR" altLang="en-US" sz="1000" dirty="0"/>
              <a:t>를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b="1" dirty="0"/>
              <a:t>연결 타입 서비스 </a:t>
            </a:r>
            <a:r>
              <a:rPr lang="en-US" altLang="ko-KR" sz="1000" b="1" dirty="0"/>
              <a:t>(Bound Service)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>
                <a:solidFill>
                  <a:srgbClr val="FF0000"/>
                </a:solidFill>
              </a:rPr>
              <a:t>bindService</a:t>
            </a:r>
            <a:r>
              <a:rPr lang="en-US" altLang="ko-KR" sz="1000" dirty="0">
                <a:solidFill>
                  <a:srgbClr val="FF0000"/>
                </a:solidFill>
              </a:rPr>
              <a:t>( ) </a:t>
            </a:r>
            <a:r>
              <a:rPr lang="en-US" altLang="ko-KR" sz="1000" dirty="0"/>
              <a:t>method</a:t>
            </a:r>
            <a:r>
              <a:rPr lang="ko-KR" altLang="en-US" sz="1000" dirty="0"/>
              <a:t>를 호출하여 시작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Client-Server </a:t>
            </a:r>
            <a:r>
              <a:rPr lang="ko-KR" altLang="en-US" sz="1000" dirty="0"/>
              <a:t>모델에서 </a:t>
            </a:r>
            <a:r>
              <a:rPr lang="en-US" altLang="ko-KR" sz="1000" dirty="0"/>
              <a:t>server </a:t>
            </a:r>
            <a:r>
              <a:rPr lang="ko-KR" altLang="en-US" sz="1000" dirty="0"/>
              <a:t>역할을 하는 </a:t>
            </a:r>
            <a:r>
              <a:rPr lang="en-US" altLang="ko-KR" sz="1000" dirty="0"/>
              <a:t>service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 </a:t>
            </a:r>
            <a:r>
              <a:rPr lang="ko-KR" altLang="en-US" sz="1000" dirty="0"/>
              <a:t>들로부터 요청을 받고 결과를 보낼 수 있음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한 번에 둘 이상의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동일한 </a:t>
            </a:r>
            <a:r>
              <a:rPr lang="en-US" altLang="ko-KR" sz="1000" dirty="0"/>
              <a:t>service</a:t>
            </a:r>
            <a:r>
              <a:rPr lang="ko-KR" altLang="en-US" sz="1000" dirty="0"/>
              <a:t>에 연결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u="sng" dirty="0"/>
              <a:t>서비스 실행을 중지하는 방법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연결된 모든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unbindService( ) method</a:t>
            </a:r>
            <a:r>
              <a:rPr lang="ko-KR" altLang="en-US" sz="1000" dirty="0"/>
              <a:t>를 호출하여 연결 해제</a:t>
            </a:r>
            <a:endParaRPr lang="en-US" altLang="ko-KR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1F6961-E775-784E-EC1B-4B7E8FDAB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389" y="2280870"/>
            <a:ext cx="3431084" cy="438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01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서비스 </a:t>
            </a:r>
            <a:r>
              <a:rPr lang="en-US" altLang="ko-KR" sz="1500" dirty="0"/>
              <a:t>(Service)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Ch11</a:t>
            </a:r>
            <a:endParaRPr lang="ko-KR" altLang="en-US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C9E9439-D1A0-C927-9F14-2E28EB55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45" y="3820521"/>
            <a:ext cx="3077515" cy="29028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8370FDE-23BF-0195-2531-3AEDB51B0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45" y="859602"/>
            <a:ext cx="3077515" cy="286858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F4F2983-B145-8A83-0807-8B4E73F90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12" y="1925141"/>
            <a:ext cx="2866526" cy="28534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EDAEE1F-05D3-7F32-2513-818D7FD492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5710"/>
          <a:stretch/>
        </p:blipFill>
        <p:spPr>
          <a:xfrm>
            <a:off x="331112" y="859602"/>
            <a:ext cx="2866526" cy="72478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807723-D110-46D1-E92E-EBBC02782BB7}"/>
              </a:ext>
            </a:extLst>
          </p:cNvPr>
          <p:cNvCxnSpPr>
            <a:cxnSpLocks/>
          </p:cNvCxnSpPr>
          <p:nvPr/>
        </p:nvCxnSpPr>
        <p:spPr>
          <a:xfrm flipH="1">
            <a:off x="3770248" y="3052290"/>
            <a:ext cx="259491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085EF6-BA29-CBA9-726C-FC35DED014FF}"/>
              </a:ext>
            </a:extLst>
          </p:cNvPr>
          <p:cNvCxnSpPr>
            <a:cxnSpLocks/>
          </p:cNvCxnSpPr>
          <p:nvPr/>
        </p:nvCxnSpPr>
        <p:spPr>
          <a:xfrm flipH="1">
            <a:off x="3770248" y="3378021"/>
            <a:ext cx="259491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5F4A6A-4FCB-807D-DDF2-BB4350FCC820}"/>
              </a:ext>
            </a:extLst>
          </p:cNvPr>
          <p:cNvSpPr txBox="1"/>
          <p:nvPr/>
        </p:nvSpPr>
        <p:spPr>
          <a:xfrm>
            <a:off x="6594089" y="2649195"/>
            <a:ext cx="2180081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Service</a:t>
            </a:r>
            <a:r>
              <a:rPr lang="ko-KR" altLang="en-US" sz="800" dirty="0"/>
              <a:t>를 시작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인텐트에 어떤 서비스를 시작할지 기술</a:t>
            </a:r>
            <a:endParaRPr lang="en-US" altLang="ko-KR" sz="8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9E81746-3719-6D3E-792E-BC9332444314}"/>
              </a:ext>
            </a:extLst>
          </p:cNvPr>
          <p:cNvCxnSpPr>
            <a:cxnSpLocks/>
          </p:cNvCxnSpPr>
          <p:nvPr/>
        </p:nvCxnSpPr>
        <p:spPr>
          <a:xfrm flipH="1">
            <a:off x="6293188" y="2868134"/>
            <a:ext cx="311057" cy="1301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C3B89FF-E3AD-EE16-5600-D544DA541805}"/>
              </a:ext>
            </a:extLst>
          </p:cNvPr>
          <p:cNvSpPr txBox="1"/>
          <p:nvPr/>
        </p:nvSpPr>
        <p:spPr>
          <a:xfrm>
            <a:off x="6756975" y="3841598"/>
            <a:ext cx="2180081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Start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5EBEDC1-A5CD-B5A1-E47D-F10B1239EF09}"/>
              </a:ext>
            </a:extLst>
          </p:cNvPr>
          <p:cNvCxnSpPr>
            <a:cxnSpLocks/>
          </p:cNvCxnSpPr>
          <p:nvPr/>
        </p:nvCxnSpPr>
        <p:spPr>
          <a:xfrm flipH="1">
            <a:off x="6318168" y="3321166"/>
            <a:ext cx="3220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469466-1BE4-1846-4200-AB94470FF500}"/>
              </a:ext>
            </a:extLst>
          </p:cNvPr>
          <p:cNvSpPr/>
          <p:nvPr/>
        </p:nvSpPr>
        <p:spPr>
          <a:xfrm>
            <a:off x="3417941" y="4835525"/>
            <a:ext cx="2947217" cy="508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06DDC3F-203B-438F-1556-DFD80E2AC693}"/>
              </a:ext>
            </a:extLst>
          </p:cNvPr>
          <p:cNvSpPr/>
          <p:nvPr/>
        </p:nvSpPr>
        <p:spPr>
          <a:xfrm>
            <a:off x="3417941" y="5518760"/>
            <a:ext cx="2947217" cy="4369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2DD8EA2-B96C-A4D1-8FE8-D433178E1F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8391" y="859602"/>
            <a:ext cx="1440000" cy="288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9FA1F83-1D5C-CE16-B31D-5AF795DE2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31695" y="859602"/>
            <a:ext cx="1438720" cy="2880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4C8D2C-E616-2893-8C75-AF27D628CD87}"/>
              </a:ext>
            </a:extLst>
          </p:cNvPr>
          <p:cNvSpPr/>
          <p:nvPr/>
        </p:nvSpPr>
        <p:spPr>
          <a:xfrm>
            <a:off x="8731695" y="1122790"/>
            <a:ext cx="1440000" cy="15398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98C6FC4-DD76-472A-C3A5-5BEC53699CBE}"/>
              </a:ext>
            </a:extLst>
          </p:cNvPr>
          <p:cNvSpPr/>
          <p:nvPr/>
        </p:nvSpPr>
        <p:spPr>
          <a:xfrm>
            <a:off x="10248391" y="1299002"/>
            <a:ext cx="1440000" cy="15398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AF93F68-18D8-A1CF-DFE1-997DE2B3F701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9451695" y="1276776"/>
            <a:ext cx="0" cy="2037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6097ADA-9A68-8466-D58D-EAB72D768522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0968391" y="1452988"/>
            <a:ext cx="0" cy="18611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E78724-99B9-EAC5-D481-7FDF0831FCA1}"/>
              </a:ext>
            </a:extLst>
          </p:cNvPr>
          <p:cNvGrpSpPr/>
          <p:nvPr/>
        </p:nvGrpSpPr>
        <p:grpSpPr>
          <a:xfrm>
            <a:off x="6756976" y="4091985"/>
            <a:ext cx="4931415" cy="367501"/>
            <a:chOff x="311150" y="5087479"/>
            <a:chExt cx="4099947" cy="305538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502FC690-74A0-BE99-FAE9-EBC9F86A27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43817"/>
            <a:stretch/>
          </p:blipFill>
          <p:spPr>
            <a:xfrm>
              <a:off x="311150" y="5087479"/>
              <a:ext cx="4099947" cy="226246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537C2D5-48A8-C0DD-4D07-5B8916D8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75420"/>
            <a:stretch/>
          </p:blipFill>
          <p:spPr>
            <a:xfrm>
              <a:off x="311150" y="5294033"/>
              <a:ext cx="4099947" cy="98984"/>
            </a:xfrm>
            <a:prstGeom prst="rect">
              <a:avLst/>
            </a:prstGeom>
          </p:spPr>
        </p:pic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DA47AF13-EF87-3A7F-BEF6-0288DB37A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6975" y="4751068"/>
            <a:ext cx="4931415" cy="20681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F77B0E7-DC94-1FE9-6224-3FD00C623D22}"/>
              </a:ext>
            </a:extLst>
          </p:cNvPr>
          <p:cNvSpPr txBox="1"/>
          <p:nvPr/>
        </p:nvSpPr>
        <p:spPr>
          <a:xfrm>
            <a:off x="6750157" y="3328039"/>
            <a:ext cx="2180081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Service</a:t>
            </a:r>
            <a:r>
              <a:rPr lang="ko-KR" altLang="en-US" sz="800" dirty="0"/>
              <a:t>를 중지</a:t>
            </a:r>
            <a:endParaRPr lang="en-US" altLang="ko-KR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28C53E-54FC-9CEF-54D0-0D72A94D3476}"/>
              </a:ext>
            </a:extLst>
          </p:cNvPr>
          <p:cNvSpPr txBox="1"/>
          <p:nvPr/>
        </p:nvSpPr>
        <p:spPr>
          <a:xfrm>
            <a:off x="6756975" y="4515402"/>
            <a:ext cx="2180081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Stop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87617-5ED1-3935-378F-18F74A5C5E94}"/>
              </a:ext>
            </a:extLst>
          </p:cNvPr>
          <p:cNvSpPr/>
          <p:nvPr/>
        </p:nvSpPr>
        <p:spPr>
          <a:xfrm>
            <a:off x="3417941" y="6104529"/>
            <a:ext cx="2947217" cy="508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F26817B-C6AA-1961-8283-4E753FDE2A16}"/>
              </a:ext>
            </a:extLst>
          </p:cNvPr>
          <p:cNvCxnSpPr>
            <a:endCxn id="21" idx="1"/>
          </p:cNvCxnSpPr>
          <p:nvPr/>
        </p:nvCxnSpPr>
        <p:spPr>
          <a:xfrm rot="5400000">
            <a:off x="2548478" y="3867754"/>
            <a:ext cx="2091235" cy="352307"/>
          </a:xfrm>
          <a:prstGeom prst="bentConnector4">
            <a:avLst>
              <a:gd name="adj1" fmla="val 389"/>
              <a:gd name="adj2" fmla="val 18605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069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88CB94B6-72D4-234B-0244-A31C1E0D9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531" y="798978"/>
            <a:ext cx="2868203" cy="32350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4232B88-75C3-54BC-D78F-CDADA572A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294" y="721774"/>
            <a:ext cx="1458768" cy="30355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6A78741-6354-29C1-3DAC-B44513CD2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977" y="3915659"/>
            <a:ext cx="4202646" cy="2746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방송 수신자 </a:t>
            </a:r>
            <a:r>
              <a:rPr lang="en-US" altLang="ko-KR" sz="1500" dirty="0"/>
              <a:t>(Broadcase Receiver)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50" y="962318"/>
            <a:ext cx="4438651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디자인 패턴 중 </a:t>
            </a:r>
            <a:r>
              <a:rPr lang="en-US" altLang="ko-KR" sz="1000" dirty="0"/>
              <a:t>“publish-subscribe” </a:t>
            </a:r>
            <a:r>
              <a:rPr lang="ko-KR" altLang="en-US" sz="1000" dirty="0"/>
              <a:t>패턴과 유사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</a:t>
            </a:r>
            <a:r>
              <a:rPr lang="ko-KR" altLang="en-US" sz="1000" dirty="0"/>
              <a:t>들은 자신에 관심 있는 </a:t>
            </a:r>
            <a:r>
              <a:rPr lang="en-US" altLang="ko-KR" sz="1000" dirty="0"/>
              <a:t>event</a:t>
            </a:r>
            <a:r>
              <a:rPr lang="ko-KR" altLang="en-US" sz="1000" dirty="0"/>
              <a:t>를 받겠다고 등록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System</a:t>
            </a:r>
            <a:r>
              <a:rPr lang="ko-KR" altLang="en-US" sz="1000" dirty="0"/>
              <a:t>은 </a:t>
            </a:r>
            <a:r>
              <a:rPr lang="en-US" altLang="ko-KR" sz="1000" dirty="0"/>
              <a:t>event</a:t>
            </a:r>
            <a:r>
              <a:rPr lang="ko-KR" altLang="en-US" sz="1000" dirty="0"/>
              <a:t>가 발생하면 </a:t>
            </a:r>
            <a:r>
              <a:rPr lang="en-US" altLang="ko-KR" sz="1000" dirty="0"/>
              <a:t>event</a:t>
            </a:r>
            <a:r>
              <a:rPr lang="ko-KR" altLang="en-US" sz="1000" dirty="0"/>
              <a:t>를 받겠다고 등록한 </a:t>
            </a:r>
            <a:r>
              <a:rPr lang="en-US" altLang="ko-KR" sz="1000" dirty="0"/>
              <a:t>app</a:t>
            </a:r>
            <a:r>
              <a:rPr lang="ko-KR" altLang="en-US" sz="1000" dirty="0"/>
              <a:t>들에게 자동으로 방송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Ch11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8391" y="896701"/>
            <a:ext cx="1440000" cy="288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FB360F-A14D-F015-CC2F-82C7F5E143DC}"/>
              </a:ext>
            </a:extLst>
          </p:cNvPr>
          <p:cNvSpPr/>
          <p:nvPr/>
        </p:nvSpPr>
        <p:spPr>
          <a:xfrm>
            <a:off x="4980350" y="2247544"/>
            <a:ext cx="2366600" cy="46390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F3C11E-3306-BEB5-2F2B-3B2548AFEE9B}"/>
              </a:ext>
            </a:extLst>
          </p:cNvPr>
          <p:cNvSpPr/>
          <p:nvPr/>
        </p:nvSpPr>
        <p:spPr>
          <a:xfrm>
            <a:off x="5107350" y="5089276"/>
            <a:ext cx="3020650" cy="5812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BEEBE-AB53-E983-479C-4BC6145EBFF7}"/>
              </a:ext>
            </a:extLst>
          </p:cNvPr>
          <p:cNvSpPr txBox="1"/>
          <p:nvPr/>
        </p:nvSpPr>
        <p:spPr>
          <a:xfrm>
            <a:off x="7346950" y="2118223"/>
            <a:ext cx="5640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</a:rPr>
              <a:t>필수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D6AEF4-BB08-6CE3-2386-15D5576B9137}"/>
              </a:ext>
            </a:extLst>
          </p:cNvPr>
          <p:cNvSpPr/>
          <p:nvPr/>
        </p:nvSpPr>
        <p:spPr>
          <a:xfrm>
            <a:off x="4804707" y="1450519"/>
            <a:ext cx="5144540" cy="20546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FA5188A-FFFB-786D-0626-E7B5A0F1E1A6}"/>
              </a:ext>
            </a:extLst>
          </p:cNvPr>
          <p:cNvCxnSpPr>
            <a:cxnSpLocks/>
          </p:cNvCxnSpPr>
          <p:nvPr/>
        </p:nvCxnSpPr>
        <p:spPr>
          <a:xfrm flipV="1">
            <a:off x="7823200" y="3505199"/>
            <a:ext cx="546100" cy="1584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693D8A-6150-B6E0-13AF-294417A80B66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9949247" y="2336701"/>
            <a:ext cx="209144" cy="141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95996F-F342-8031-C6A1-ADF71112D1E5}"/>
              </a:ext>
            </a:extLst>
          </p:cNvPr>
          <p:cNvSpPr txBox="1"/>
          <p:nvPr/>
        </p:nvSpPr>
        <p:spPr>
          <a:xfrm>
            <a:off x="311150" y="2477859"/>
            <a:ext cx="4438651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Broadcast</a:t>
            </a:r>
            <a:r>
              <a:rPr lang="ko-KR" altLang="en-US" sz="1000" dirty="0"/>
              <a:t>의 등록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Manifest </a:t>
            </a:r>
            <a:r>
              <a:rPr lang="ko-KR" altLang="en-US" sz="1000" dirty="0"/>
              <a:t>파일에서 선언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최신 버전에서는 동작하지 않음</a:t>
            </a:r>
            <a:r>
              <a:rPr lang="en-US" altLang="ko-KR" sz="1000" dirty="0"/>
              <a:t>) -&gt; </a:t>
            </a:r>
            <a:r>
              <a:rPr lang="ko-KR" altLang="en-US" sz="1000" dirty="0"/>
              <a:t>배터리 소모가 많기 때문 </a:t>
            </a:r>
            <a:r>
              <a:rPr lang="en-US" altLang="ko-KR" sz="1000" dirty="0"/>
              <a:t>(?)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Java Code</a:t>
            </a:r>
            <a:r>
              <a:rPr lang="ko-KR" altLang="en-US" sz="1000" dirty="0"/>
              <a:t>에서 동적으로 등록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최신 버전에서는 해당 방법만 사용 가능</a:t>
            </a:r>
            <a:r>
              <a:rPr lang="en-US" altLang="ko-KR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753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A87152F-F2AC-47A7-5DD1-720E6EE6B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387" y="732471"/>
            <a:ext cx="2541748" cy="26158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386AE45-6964-2D9A-D9BE-E6C8248FD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299" y="1297644"/>
            <a:ext cx="3767746" cy="49196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22155C-7DD5-EC2F-F7F6-4F9BEFA98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862" y="3228391"/>
            <a:ext cx="2989013" cy="30762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방송 수신자 </a:t>
            </a:r>
            <a:r>
              <a:rPr lang="en-US" altLang="ko-KR" sz="1500" dirty="0"/>
              <a:t>(Broadcase Receiver)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50" y="962318"/>
            <a:ext cx="4438651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UI </a:t>
            </a:r>
            <a:r>
              <a:rPr lang="ko-KR" altLang="en-US" sz="1000" dirty="0"/>
              <a:t>없이 </a:t>
            </a:r>
            <a:r>
              <a:rPr lang="en-US" altLang="ko-KR" sz="1000" dirty="0"/>
              <a:t>background </a:t>
            </a:r>
            <a:r>
              <a:rPr lang="ko-KR" altLang="en-US" sz="1000" dirty="0"/>
              <a:t>에서 실행되는 동작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IPC </a:t>
            </a:r>
            <a:r>
              <a:rPr lang="ko-KR" altLang="en-US" sz="1000" dirty="0"/>
              <a:t>기능 구현 가능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Ch11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7515" y="692085"/>
            <a:ext cx="1440000" cy="288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FB360F-A14D-F015-CC2F-82C7F5E143DC}"/>
              </a:ext>
            </a:extLst>
          </p:cNvPr>
          <p:cNvSpPr/>
          <p:nvPr/>
        </p:nvSpPr>
        <p:spPr>
          <a:xfrm>
            <a:off x="4980350" y="2247544"/>
            <a:ext cx="2366600" cy="46390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F3C11E-3306-BEB5-2F2B-3B2548AFEE9B}"/>
              </a:ext>
            </a:extLst>
          </p:cNvPr>
          <p:cNvSpPr/>
          <p:nvPr/>
        </p:nvSpPr>
        <p:spPr>
          <a:xfrm>
            <a:off x="5107350" y="5089276"/>
            <a:ext cx="3020650" cy="5812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BEEBE-AB53-E983-479C-4BC6145EBFF7}"/>
              </a:ext>
            </a:extLst>
          </p:cNvPr>
          <p:cNvSpPr txBox="1"/>
          <p:nvPr/>
        </p:nvSpPr>
        <p:spPr>
          <a:xfrm>
            <a:off x="7346950" y="2118223"/>
            <a:ext cx="5640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</a:rPr>
              <a:t>필수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D6AEF4-BB08-6CE3-2386-15D5576B9137}"/>
              </a:ext>
            </a:extLst>
          </p:cNvPr>
          <p:cNvSpPr/>
          <p:nvPr/>
        </p:nvSpPr>
        <p:spPr>
          <a:xfrm>
            <a:off x="4804707" y="1450519"/>
            <a:ext cx="5144540" cy="20546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FA5188A-FFFB-786D-0626-E7B5A0F1E1A6}"/>
              </a:ext>
            </a:extLst>
          </p:cNvPr>
          <p:cNvCxnSpPr>
            <a:cxnSpLocks/>
          </p:cNvCxnSpPr>
          <p:nvPr/>
        </p:nvCxnSpPr>
        <p:spPr>
          <a:xfrm flipV="1">
            <a:off x="7823200" y="3505199"/>
            <a:ext cx="546100" cy="1584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693D8A-6150-B6E0-13AF-294417A80B66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9949247" y="2132085"/>
            <a:ext cx="528268" cy="345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95996F-F342-8031-C6A1-ADF71112D1E5}"/>
              </a:ext>
            </a:extLst>
          </p:cNvPr>
          <p:cNvSpPr txBox="1"/>
          <p:nvPr/>
        </p:nvSpPr>
        <p:spPr>
          <a:xfrm>
            <a:off x="311150" y="2477859"/>
            <a:ext cx="4438651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Service</a:t>
            </a:r>
            <a:r>
              <a:rPr lang="ko-KR" altLang="en-US" sz="1000" dirty="0"/>
              <a:t>의 종류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시작 타입 서비스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연결 타입 서비스 </a:t>
            </a:r>
            <a:r>
              <a:rPr lang="en-US" altLang="ko-KR" sz="1000" dirty="0"/>
              <a:t>(Bound Service)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B641C8E-3C04-DC5B-3C1D-EDA9021A9F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1187" y="3795702"/>
            <a:ext cx="1440000" cy="28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66DE0E4-5D28-967F-76DD-9DB9FBEFD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8148" y="3572085"/>
            <a:ext cx="1603307" cy="320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73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9008</TotalTime>
  <Words>1098</Words>
  <Application>Microsoft Office PowerPoint</Application>
  <PresentationFormat>와이드스크린</PresentationFormat>
  <Paragraphs>168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223</cp:revision>
  <dcterms:created xsi:type="dcterms:W3CDTF">2024-04-09T08:20:40Z</dcterms:created>
  <dcterms:modified xsi:type="dcterms:W3CDTF">2024-05-28T09:00:20Z</dcterms:modified>
</cp:coreProperties>
</file>